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09" r:id="rId2"/>
    <p:sldId id="297" r:id="rId3"/>
    <p:sldId id="277" r:id="rId4"/>
    <p:sldId id="279" r:id="rId5"/>
    <p:sldId id="280" r:id="rId6"/>
    <p:sldId id="281" r:id="rId7"/>
    <p:sldId id="343" r:id="rId8"/>
    <p:sldId id="282" r:id="rId9"/>
    <p:sldId id="344" r:id="rId10"/>
    <p:sldId id="299" r:id="rId11"/>
    <p:sldId id="284" r:id="rId12"/>
    <p:sldId id="300" r:id="rId13"/>
    <p:sldId id="286" r:id="rId14"/>
    <p:sldId id="307" r:id="rId15"/>
    <p:sldId id="308" r:id="rId16"/>
    <p:sldId id="348" r:id="rId17"/>
    <p:sldId id="349" r:id="rId18"/>
    <p:sldId id="350" r:id="rId19"/>
    <p:sldId id="287" r:id="rId20"/>
    <p:sldId id="310" r:id="rId21"/>
    <p:sldId id="311" r:id="rId22"/>
    <p:sldId id="312" r:id="rId23"/>
    <p:sldId id="314" r:id="rId24"/>
    <p:sldId id="316" r:id="rId25"/>
    <p:sldId id="318" r:id="rId26"/>
    <p:sldId id="319" r:id="rId27"/>
    <p:sldId id="320" r:id="rId28"/>
    <p:sldId id="321" r:id="rId29"/>
    <p:sldId id="322" r:id="rId30"/>
    <p:sldId id="323" r:id="rId31"/>
    <p:sldId id="324" r:id="rId32"/>
    <p:sldId id="325" r:id="rId33"/>
    <p:sldId id="347" r:id="rId34"/>
    <p:sldId id="330" r:id="rId35"/>
    <p:sldId id="331" r:id="rId36"/>
    <p:sldId id="332" r:id="rId37"/>
    <p:sldId id="333" r:id="rId38"/>
    <p:sldId id="334" r:id="rId39"/>
    <p:sldId id="335" r:id="rId40"/>
    <p:sldId id="336" r:id="rId41"/>
    <p:sldId id="338" r:id="rId42"/>
    <p:sldId id="339" r:id="rId43"/>
    <p:sldId id="340" r:id="rId44"/>
    <p:sldId id="341" r:id="rId45"/>
    <p:sldId id="342"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FB87D-DC1A-4DA7-B4F8-AC6E1511ADF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C6C0369-7626-45A6-AF11-C6900DF731A4}">
      <dgm:prSet phldrT="[Text]"/>
      <dgm:spPr/>
      <dgm:t>
        <a:bodyPr/>
        <a:lstStyle/>
        <a:p>
          <a:r>
            <a:rPr lang="en-US" dirty="0" smtClean="0">
              <a:latin typeface="Comic Sans MS" panose="030F0702030302020204" pitchFamily="66" charset="0"/>
            </a:rPr>
            <a:t>Domain Bacteria</a:t>
          </a:r>
          <a:endParaRPr lang="en-US" dirty="0">
            <a:latin typeface="Comic Sans MS" panose="030F0702030302020204" pitchFamily="66" charset="0"/>
          </a:endParaRPr>
        </a:p>
      </dgm:t>
    </dgm:pt>
    <dgm:pt modelId="{F2709746-FD71-4F36-A179-74BF30FB18CD}" type="parTrans" cxnId="{90538AAA-CD8F-4A76-893E-BB3D30696EC8}">
      <dgm:prSet/>
      <dgm:spPr/>
      <dgm:t>
        <a:bodyPr/>
        <a:lstStyle/>
        <a:p>
          <a:endParaRPr lang="en-US"/>
        </a:p>
      </dgm:t>
    </dgm:pt>
    <dgm:pt modelId="{F2A25BAE-353C-485E-B518-4500AAD80B38}" type="sibTrans" cxnId="{90538AAA-CD8F-4A76-893E-BB3D30696EC8}">
      <dgm:prSet/>
      <dgm:spPr/>
      <dgm:t>
        <a:bodyPr/>
        <a:lstStyle/>
        <a:p>
          <a:endParaRPr lang="en-US"/>
        </a:p>
      </dgm:t>
    </dgm:pt>
    <dgm:pt modelId="{5C3DE810-9053-4F3D-90F4-96154586EF62}">
      <dgm:prSet phldrT="[Text]"/>
      <dgm:spPr/>
      <dgm:t>
        <a:bodyPr/>
        <a:lstStyle/>
        <a:p>
          <a:r>
            <a:rPr lang="en-US" dirty="0" smtClean="0">
              <a:latin typeface="Comic Sans MS" panose="030F0702030302020204" pitchFamily="66" charset="0"/>
            </a:rPr>
            <a:t>Kingdom Eubacteria</a:t>
          </a:r>
          <a:endParaRPr lang="en-US" dirty="0">
            <a:latin typeface="Comic Sans MS" panose="030F0702030302020204" pitchFamily="66" charset="0"/>
          </a:endParaRPr>
        </a:p>
      </dgm:t>
    </dgm:pt>
    <dgm:pt modelId="{1BA7D851-EBA6-47B5-AE6F-8C145D6C3701}" type="parTrans" cxnId="{211A9A02-E3F3-4BF3-85FE-86B8826FBB60}">
      <dgm:prSet/>
      <dgm:spPr/>
      <dgm:t>
        <a:bodyPr/>
        <a:lstStyle/>
        <a:p>
          <a:endParaRPr lang="en-US"/>
        </a:p>
      </dgm:t>
    </dgm:pt>
    <dgm:pt modelId="{222665F0-0483-4266-BF58-217A8E484966}" type="sibTrans" cxnId="{211A9A02-E3F3-4BF3-85FE-86B8826FBB60}">
      <dgm:prSet/>
      <dgm:spPr/>
      <dgm:t>
        <a:bodyPr/>
        <a:lstStyle/>
        <a:p>
          <a:endParaRPr lang="en-US"/>
        </a:p>
      </dgm:t>
    </dgm:pt>
    <dgm:pt modelId="{13E99DFA-4B2E-4A6B-B4EC-DE1FA8433AC7}">
      <dgm:prSet phldrT="[Text]"/>
      <dgm:spPr/>
      <dgm:t>
        <a:bodyPr/>
        <a:lstStyle/>
        <a:p>
          <a:r>
            <a:rPr lang="en-US" dirty="0" smtClean="0">
              <a:latin typeface="Comic Sans MS" panose="030F0702030302020204" pitchFamily="66" charset="0"/>
            </a:rPr>
            <a:t>Domain </a:t>
          </a:r>
          <a:r>
            <a:rPr lang="en-US" dirty="0" err="1" smtClean="0">
              <a:latin typeface="Comic Sans MS" panose="030F0702030302020204" pitchFamily="66" charset="0"/>
            </a:rPr>
            <a:t>Archaea</a:t>
          </a:r>
          <a:endParaRPr lang="en-US" dirty="0">
            <a:latin typeface="Comic Sans MS" panose="030F0702030302020204" pitchFamily="66" charset="0"/>
          </a:endParaRPr>
        </a:p>
      </dgm:t>
    </dgm:pt>
    <dgm:pt modelId="{63CD711F-06EB-48EC-827D-BFDE6B3B42C6}" type="parTrans" cxnId="{57738C81-98B8-4746-965A-66A727464B1E}">
      <dgm:prSet/>
      <dgm:spPr/>
      <dgm:t>
        <a:bodyPr/>
        <a:lstStyle/>
        <a:p>
          <a:endParaRPr lang="en-US"/>
        </a:p>
      </dgm:t>
    </dgm:pt>
    <dgm:pt modelId="{FDEE3C20-13AB-4E9F-B5E7-F742C2AB09CE}" type="sibTrans" cxnId="{57738C81-98B8-4746-965A-66A727464B1E}">
      <dgm:prSet/>
      <dgm:spPr/>
      <dgm:t>
        <a:bodyPr/>
        <a:lstStyle/>
        <a:p>
          <a:endParaRPr lang="en-US"/>
        </a:p>
      </dgm:t>
    </dgm:pt>
    <dgm:pt modelId="{5DF35C6F-7091-48D7-832A-5E037AB6F09F}">
      <dgm:prSet phldrT="[Text]"/>
      <dgm:spPr/>
      <dgm:t>
        <a:bodyPr/>
        <a:lstStyle/>
        <a:p>
          <a:r>
            <a:rPr lang="en-US" dirty="0" smtClean="0">
              <a:latin typeface="Comic Sans MS" panose="030F0702030302020204" pitchFamily="66" charset="0"/>
            </a:rPr>
            <a:t>Kingdom </a:t>
          </a:r>
          <a:r>
            <a:rPr lang="en-US" dirty="0" err="1" smtClean="0">
              <a:latin typeface="Comic Sans MS" panose="030F0702030302020204" pitchFamily="66" charset="0"/>
            </a:rPr>
            <a:t>Archaebacteria</a:t>
          </a:r>
          <a:endParaRPr lang="en-US" dirty="0">
            <a:latin typeface="Comic Sans MS" panose="030F0702030302020204" pitchFamily="66" charset="0"/>
          </a:endParaRPr>
        </a:p>
      </dgm:t>
    </dgm:pt>
    <dgm:pt modelId="{D133A2D0-CDB0-4E2C-9770-DA26375945A8}" type="parTrans" cxnId="{1F820F53-92AA-48DF-88D1-D18C20106AE3}">
      <dgm:prSet/>
      <dgm:spPr/>
      <dgm:t>
        <a:bodyPr/>
        <a:lstStyle/>
        <a:p>
          <a:endParaRPr lang="en-US"/>
        </a:p>
      </dgm:t>
    </dgm:pt>
    <dgm:pt modelId="{9E749808-F307-48D4-ADD5-306ADDBA73FE}" type="sibTrans" cxnId="{1F820F53-92AA-48DF-88D1-D18C20106AE3}">
      <dgm:prSet/>
      <dgm:spPr/>
      <dgm:t>
        <a:bodyPr/>
        <a:lstStyle/>
        <a:p>
          <a:endParaRPr lang="en-US"/>
        </a:p>
      </dgm:t>
    </dgm:pt>
    <dgm:pt modelId="{798FF8E5-8643-438C-9550-7C93FC5AA8E3}">
      <dgm:prSet phldrT="[Text]"/>
      <dgm:spPr/>
      <dgm:t>
        <a:bodyPr/>
        <a:lstStyle/>
        <a:p>
          <a:r>
            <a:rPr lang="en-US" dirty="0" smtClean="0">
              <a:latin typeface="Comic Sans MS" panose="030F0702030302020204" pitchFamily="66" charset="0"/>
            </a:rPr>
            <a:t>Domain </a:t>
          </a:r>
          <a:r>
            <a:rPr lang="en-US" dirty="0" err="1" smtClean="0">
              <a:latin typeface="Comic Sans MS" panose="030F0702030302020204" pitchFamily="66" charset="0"/>
            </a:rPr>
            <a:t>Eukarya</a:t>
          </a:r>
          <a:endParaRPr lang="en-US" dirty="0">
            <a:latin typeface="Comic Sans MS" panose="030F0702030302020204" pitchFamily="66" charset="0"/>
          </a:endParaRPr>
        </a:p>
      </dgm:t>
    </dgm:pt>
    <dgm:pt modelId="{1F2613DB-1CF6-490C-85CC-7052AD2FDCFC}" type="parTrans" cxnId="{ACEAA3E8-B15C-492E-A8F6-FE8B98775A2C}">
      <dgm:prSet/>
      <dgm:spPr/>
      <dgm:t>
        <a:bodyPr/>
        <a:lstStyle/>
        <a:p>
          <a:endParaRPr lang="en-US"/>
        </a:p>
      </dgm:t>
    </dgm:pt>
    <dgm:pt modelId="{3C1D6FBD-5030-4620-B216-3B6AA4F61C59}" type="sibTrans" cxnId="{ACEAA3E8-B15C-492E-A8F6-FE8B98775A2C}">
      <dgm:prSet/>
      <dgm:spPr/>
      <dgm:t>
        <a:bodyPr/>
        <a:lstStyle/>
        <a:p>
          <a:endParaRPr lang="en-US"/>
        </a:p>
      </dgm:t>
    </dgm:pt>
    <dgm:pt modelId="{0C32119F-C51B-46B9-8BFE-E56F85BF34B9}">
      <dgm:prSet phldrT="[Text]"/>
      <dgm:spPr/>
      <dgm:t>
        <a:bodyPr/>
        <a:lstStyle/>
        <a:p>
          <a:r>
            <a:rPr lang="en-US" dirty="0" smtClean="0">
              <a:latin typeface="Comic Sans MS" panose="030F0702030302020204" pitchFamily="66" charset="0"/>
            </a:rPr>
            <a:t>Kingdom Protista</a:t>
          </a:r>
          <a:endParaRPr lang="en-US" dirty="0">
            <a:latin typeface="Comic Sans MS" panose="030F0702030302020204" pitchFamily="66" charset="0"/>
          </a:endParaRPr>
        </a:p>
      </dgm:t>
    </dgm:pt>
    <dgm:pt modelId="{624097A2-66A8-43CB-9C9A-F7015432D17A}" type="parTrans" cxnId="{6CDCACDB-BE34-4934-AB34-0598D94B36DC}">
      <dgm:prSet/>
      <dgm:spPr/>
      <dgm:t>
        <a:bodyPr/>
        <a:lstStyle/>
        <a:p>
          <a:endParaRPr lang="en-US"/>
        </a:p>
      </dgm:t>
    </dgm:pt>
    <dgm:pt modelId="{7559B857-0200-45AC-84E5-31A687B705AF}" type="sibTrans" cxnId="{6CDCACDB-BE34-4934-AB34-0598D94B36DC}">
      <dgm:prSet/>
      <dgm:spPr/>
      <dgm:t>
        <a:bodyPr/>
        <a:lstStyle/>
        <a:p>
          <a:endParaRPr lang="en-US"/>
        </a:p>
      </dgm:t>
    </dgm:pt>
    <dgm:pt modelId="{5864A219-B592-4373-8055-33790BB9260C}">
      <dgm:prSet phldrT="[Text]"/>
      <dgm:spPr/>
      <dgm:t>
        <a:bodyPr/>
        <a:lstStyle/>
        <a:p>
          <a:r>
            <a:rPr lang="en-US" dirty="0" smtClean="0">
              <a:latin typeface="Comic Sans MS" panose="030F0702030302020204" pitchFamily="66" charset="0"/>
            </a:rPr>
            <a:t>Kingdom Plantae</a:t>
          </a:r>
          <a:endParaRPr lang="en-US" dirty="0">
            <a:latin typeface="Comic Sans MS" panose="030F0702030302020204" pitchFamily="66" charset="0"/>
          </a:endParaRPr>
        </a:p>
      </dgm:t>
    </dgm:pt>
    <dgm:pt modelId="{A0422DE3-0CBB-4CE1-BFAA-BF3EFB512E68}" type="parTrans" cxnId="{0C0EAA41-BDB6-4D3F-A0F7-624C99299788}">
      <dgm:prSet/>
      <dgm:spPr/>
      <dgm:t>
        <a:bodyPr/>
        <a:lstStyle/>
        <a:p>
          <a:endParaRPr lang="en-US"/>
        </a:p>
      </dgm:t>
    </dgm:pt>
    <dgm:pt modelId="{4E716757-9CCE-41A9-B79B-5865A466E3AC}" type="sibTrans" cxnId="{0C0EAA41-BDB6-4D3F-A0F7-624C99299788}">
      <dgm:prSet/>
      <dgm:spPr/>
      <dgm:t>
        <a:bodyPr/>
        <a:lstStyle/>
        <a:p>
          <a:endParaRPr lang="en-US"/>
        </a:p>
      </dgm:t>
    </dgm:pt>
    <dgm:pt modelId="{CBC902C5-CD3D-4DEB-939A-263F43C88CF7}">
      <dgm:prSet phldrT="[Text]"/>
      <dgm:spPr/>
      <dgm:t>
        <a:bodyPr/>
        <a:lstStyle/>
        <a:p>
          <a:r>
            <a:rPr lang="en-US" dirty="0" smtClean="0">
              <a:latin typeface="Comic Sans MS" panose="030F0702030302020204" pitchFamily="66" charset="0"/>
            </a:rPr>
            <a:t>Kingdom Fungi</a:t>
          </a:r>
          <a:endParaRPr lang="en-US" dirty="0">
            <a:latin typeface="Comic Sans MS" panose="030F0702030302020204" pitchFamily="66" charset="0"/>
          </a:endParaRPr>
        </a:p>
      </dgm:t>
    </dgm:pt>
    <dgm:pt modelId="{13FE1288-07EE-440C-A361-1266A5503CC5}" type="parTrans" cxnId="{19795CE1-4BC1-40A6-B7B5-411504DB89C6}">
      <dgm:prSet/>
      <dgm:spPr/>
      <dgm:t>
        <a:bodyPr/>
        <a:lstStyle/>
        <a:p>
          <a:endParaRPr lang="en-US"/>
        </a:p>
      </dgm:t>
    </dgm:pt>
    <dgm:pt modelId="{002EB1F2-8F4F-43ED-ACA8-FC455083A0FC}" type="sibTrans" cxnId="{19795CE1-4BC1-40A6-B7B5-411504DB89C6}">
      <dgm:prSet/>
      <dgm:spPr/>
      <dgm:t>
        <a:bodyPr/>
        <a:lstStyle/>
        <a:p>
          <a:endParaRPr lang="en-US"/>
        </a:p>
      </dgm:t>
    </dgm:pt>
    <dgm:pt modelId="{291BC93F-97E2-4D01-9721-BA55CB953EB0}">
      <dgm:prSet phldrT="[Text]"/>
      <dgm:spPr/>
      <dgm:t>
        <a:bodyPr/>
        <a:lstStyle/>
        <a:p>
          <a:r>
            <a:rPr lang="en-US" dirty="0" smtClean="0">
              <a:latin typeface="Comic Sans MS" panose="030F0702030302020204" pitchFamily="66" charset="0"/>
            </a:rPr>
            <a:t>Kingdom </a:t>
          </a:r>
          <a:r>
            <a:rPr lang="en-US" dirty="0" err="1" smtClean="0">
              <a:latin typeface="Comic Sans MS" panose="030F0702030302020204" pitchFamily="66" charset="0"/>
            </a:rPr>
            <a:t>Animalia</a:t>
          </a:r>
          <a:endParaRPr lang="en-US" dirty="0">
            <a:latin typeface="Comic Sans MS" panose="030F0702030302020204" pitchFamily="66" charset="0"/>
          </a:endParaRPr>
        </a:p>
      </dgm:t>
    </dgm:pt>
    <dgm:pt modelId="{488BF37A-37E6-4500-ABB3-3F956B3575BE}" type="parTrans" cxnId="{C12BDE63-BB96-4F1C-8334-935F5C6DBEC4}">
      <dgm:prSet/>
      <dgm:spPr/>
      <dgm:t>
        <a:bodyPr/>
        <a:lstStyle/>
        <a:p>
          <a:endParaRPr lang="en-US"/>
        </a:p>
      </dgm:t>
    </dgm:pt>
    <dgm:pt modelId="{0C1A9EF7-6437-4EF4-9046-E9DACCD9534D}" type="sibTrans" cxnId="{C12BDE63-BB96-4F1C-8334-935F5C6DBEC4}">
      <dgm:prSet/>
      <dgm:spPr/>
      <dgm:t>
        <a:bodyPr/>
        <a:lstStyle/>
        <a:p>
          <a:endParaRPr lang="en-US"/>
        </a:p>
      </dgm:t>
    </dgm:pt>
    <dgm:pt modelId="{0B014F20-9840-40AC-A630-E5C3BCE0E47E}">
      <dgm:prSet phldrT="[Text]"/>
      <dgm:spPr/>
      <dgm:t>
        <a:bodyPr/>
        <a:lstStyle/>
        <a:p>
          <a:r>
            <a:rPr lang="en-US" dirty="0" smtClean="0">
              <a:latin typeface="Comic Sans MS" panose="030F0702030302020204" pitchFamily="66" charset="0"/>
            </a:rPr>
            <a:t>Current </a:t>
          </a:r>
          <a:r>
            <a:rPr lang="en-US" dirty="0" smtClean="0">
              <a:latin typeface="Comic Sans MS" panose="030F0702030302020204" pitchFamily="66" charset="0"/>
            </a:rPr>
            <a:t>Classification</a:t>
          </a:r>
          <a:endParaRPr lang="en-US" dirty="0">
            <a:latin typeface="Comic Sans MS" panose="030F0702030302020204" pitchFamily="66" charset="0"/>
          </a:endParaRPr>
        </a:p>
      </dgm:t>
    </dgm:pt>
    <dgm:pt modelId="{D070E2FE-B474-477B-A9FA-3545FCFEBB75}" type="sibTrans" cxnId="{9CC2FF54-991A-4423-814C-79D73ADDE230}">
      <dgm:prSet/>
      <dgm:spPr/>
      <dgm:t>
        <a:bodyPr/>
        <a:lstStyle/>
        <a:p>
          <a:endParaRPr lang="en-US"/>
        </a:p>
      </dgm:t>
    </dgm:pt>
    <dgm:pt modelId="{6CAD3559-25FA-42D2-8EFC-9113416F0E2D}" type="parTrans" cxnId="{9CC2FF54-991A-4423-814C-79D73ADDE230}">
      <dgm:prSet/>
      <dgm:spPr/>
      <dgm:t>
        <a:bodyPr/>
        <a:lstStyle/>
        <a:p>
          <a:endParaRPr lang="en-US"/>
        </a:p>
      </dgm:t>
    </dgm:pt>
    <dgm:pt modelId="{0855B6E8-3972-4656-AD9D-3793E2A33895}" type="pres">
      <dgm:prSet presAssocID="{442FB87D-DC1A-4DA7-B4F8-AC6E1511ADFB}" presName="hierChild1" presStyleCnt="0">
        <dgm:presLayoutVars>
          <dgm:chPref val="1"/>
          <dgm:dir/>
          <dgm:animOne val="branch"/>
          <dgm:animLvl val="lvl"/>
          <dgm:resizeHandles/>
        </dgm:presLayoutVars>
      </dgm:prSet>
      <dgm:spPr/>
      <dgm:t>
        <a:bodyPr/>
        <a:lstStyle/>
        <a:p>
          <a:endParaRPr lang="en-US"/>
        </a:p>
      </dgm:t>
    </dgm:pt>
    <dgm:pt modelId="{B27B5A1B-2631-4216-8224-B1DB18095426}" type="pres">
      <dgm:prSet presAssocID="{0B014F20-9840-40AC-A630-E5C3BCE0E47E}" presName="hierRoot1" presStyleCnt="0"/>
      <dgm:spPr/>
    </dgm:pt>
    <dgm:pt modelId="{E3490C69-DB02-4EC8-9CE9-3BEE46F0E44B}" type="pres">
      <dgm:prSet presAssocID="{0B014F20-9840-40AC-A630-E5C3BCE0E47E}" presName="composite" presStyleCnt="0"/>
      <dgm:spPr/>
    </dgm:pt>
    <dgm:pt modelId="{D4931C93-5482-4636-93A8-FC74AADD621C}" type="pres">
      <dgm:prSet presAssocID="{0B014F20-9840-40AC-A630-E5C3BCE0E47E}" presName="background" presStyleLbl="node0" presStyleIdx="0" presStyleCnt="1"/>
      <dgm:spPr/>
    </dgm:pt>
    <dgm:pt modelId="{661BA4E9-69DB-4A5A-964D-AC14AD5C91E7}" type="pres">
      <dgm:prSet presAssocID="{0B014F20-9840-40AC-A630-E5C3BCE0E47E}" presName="text" presStyleLbl="fgAcc0" presStyleIdx="0" presStyleCnt="1">
        <dgm:presLayoutVars>
          <dgm:chPref val="3"/>
        </dgm:presLayoutVars>
      </dgm:prSet>
      <dgm:spPr/>
      <dgm:t>
        <a:bodyPr/>
        <a:lstStyle/>
        <a:p>
          <a:endParaRPr lang="en-US"/>
        </a:p>
      </dgm:t>
    </dgm:pt>
    <dgm:pt modelId="{A6518F77-6E1F-4DCA-AA43-0F1DD56DDDFC}" type="pres">
      <dgm:prSet presAssocID="{0B014F20-9840-40AC-A630-E5C3BCE0E47E}" presName="hierChild2" presStyleCnt="0"/>
      <dgm:spPr/>
    </dgm:pt>
    <dgm:pt modelId="{6B88189E-F493-4BDA-AD28-C9FAC0FA27BE}" type="pres">
      <dgm:prSet presAssocID="{F2709746-FD71-4F36-A179-74BF30FB18CD}" presName="Name10" presStyleLbl="parChTrans1D2" presStyleIdx="0" presStyleCnt="3"/>
      <dgm:spPr/>
      <dgm:t>
        <a:bodyPr/>
        <a:lstStyle/>
        <a:p>
          <a:endParaRPr lang="en-US"/>
        </a:p>
      </dgm:t>
    </dgm:pt>
    <dgm:pt modelId="{F0A83D03-C685-43C5-87E9-1EF43A65E915}" type="pres">
      <dgm:prSet presAssocID="{EC6C0369-7626-45A6-AF11-C6900DF731A4}" presName="hierRoot2" presStyleCnt="0"/>
      <dgm:spPr/>
    </dgm:pt>
    <dgm:pt modelId="{61DB8EDF-2021-40C6-B99E-3C955B2EFE69}" type="pres">
      <dgm:prSet presAssocID="{EC6C0369-7626-45A6-AF11-C6900DF731A4}" presName="composite2" presStyleCnt="0"/>
      <dgm:spPr/>
    </dgm:pt>
    <dgm:pt modelId="{CA43A1A3-C30A-4571-9576-A7C4037F3D1C}" type="pres">
      <dgm:prSet presAssocID="{EC6C0369-7626-45A6-AF11-C6900DF731A4}" presName="background2" presStyleLbl="node2" presStyleIdx="0" presStyleCnt="3"/>
      <dgm:spPr/>
    </dgm:pt>
    <dgm:pt modelId="{766CF2ED-DA0A-4CD3-8730-AE1CF8E5DBF9}" type="pres">
      <dgm:prSet presAssocID="{EC6C0369-7626-45A6-AF11-C6900DF731A4}" presName="text2" presStyleLbl="fgAcc2" presStyleIdx="0" presStyleCnt="3">
        <dgm:presLayoutVars>
          <dgm:chPref val="3"/>
        </dgm:presLayoutVars>
      </dgm:prSet>
      <dgm:spPr/>
      <dgm:t>
        <a:bodyPr/>
        <a:lstStyle/>
        <a:p>
          <a:endParaRPr lang="en-US"/>
        </a:p>
      </dgm:t>
    </dgm:pt>
    <dgm:pt modelId="{08097FB4-B5B3-4DD5-97DB-F318CB361E10}" type="pres">
      <dgm:prSet presAssocID="{EC6C0369-7626-45A6-AF11-C6900DF731A4}" presName="hierChild3" presStyleCnt="0"/>
      <dgm:spPr/>
    </dgm:pt>
    <dgm:pt modelId="{35BEE8B9-1C35-4814-8570-22398155FCB7}" type="pres">
      <dgm:prSet presAssocID="{1BA7D851-EBA6-47B5-AE6F-8C145D6C3701}" presName="Name17" presStyleLbl="parChTrans1D3" presStyleIdx="0" presStyleCnt="6"/>
      <dgm:spPr/>
      <dgm:t>
        <a:bodyPr/>
        <a:lstStyle/>
        <a:p>
          <a:endParaRPr lang="en-US"/>
        </a:p>
      </dgm:t>
    </dgm:pt>
    <dgm:pt modelId="{AE26C771-8610-4BBA-AC81-8154DB9E4F52}" type="pres">
      <dgm:prSet presAssocID="{5C3DE810-9053-4F3D-90F4-96154586EF62}" presName="hierRoot3" presStyleCnt="0"/>
      <dgm:spPr/>
    </dgm:pt>
    <dgm:pt modelId="{7CD84591-29AB-4845-89B2-C9DE55A9CDF4}" type="pres">
      <dgm:prSet presAssocID="{5C3DE810-9053-4F3D-90F4-96154586EF62}" presName="composite3" presStyleCnt="0"/>
      <dgm:spPr/>
    </dgm:pt>
    <dgm:pt modelId="{48C01080-F44D-4FEC-964A-E07971980255}" type="pres">
      <dgm:prSet presAssocID="{5C3DE810-9053-4F3D-90F4-96154586EF62}" presName="background3" presStyleLbl="node3" presStyleIdx="0" presStyleCnt="6"/>
      <dgm:spPr/>
    </dgm:pt>
    <dgm:pt modelId="{0F1F808A-5BFC-4C53-91ED-F29D79053184}" type="pres">
      <dgm:prSet presAssocID="{5C3DE810-9053-4F3D-90F4-96154586EF62}" presName="text3" presStyleLbl="fgAcc3" presStyleIdx="0" presStyleCnt="6">
        <dgm:presLayoutVars>
          <dgm:chPref val="3"/>
        </dgm:presLayoutVars>
      </dgm:prSet>
      <dgm:spPr/>
      <dgm:t>
        <a:bodyPr/>
        <a:lstStyle/>
        <a:p>
          <a:endParaRPr lang="en-US"/>
        </a:p>
      </dgm:t>
    </dgm:pt>
    <dgm:pt modelId="{79C29674-00AE-45D3-BED0-CF5FC5C4BA9E}" type="pres">
      <dgm:prSet presAssocID="{5C3DE810-9053-4F3D-90F4-96154586EF62}" presName="hierChild4" presStyleCnt="0"/>
      <dgm:spPr/>
    </dgm:pt>
    <dgm:pt modelId="{F2E0A53A-67BE-4914-B762-C5C6474C15E4}" type="pres">
      <dgm:prSet presAssocID="{63CD711F-06EB-48EC-827D-BFDE6B3B42C6}" presName="Name10" presStyleLbl="parChTrans1D2" presStyleIdx="1" presStyleCnt="3"/>
      <dgm:spPr/>
      <dgm:t>
        <a:bodyPr/>
        <a:lstStyle/>
        <a:p>
          <a:endParaRPr lang="en-US"/>
        </a:p>
      </dgm:t>
    </dgm:pt>
    <dgm:pt modelId="{EC00E84D-D6D5-4A40-9BE2-460063266894}" type="pres">
      <dgm:prSet presAssocID="{13E99DFA-4B2E-4A6B-B4EC-DE1FA8433AC7}" presName="hierRoot2" presStyleCnt="0"/>
      <dgm:spPr/>
    </dgm:pt>
    <dgm:pt modelId="{DA30338F-0003-4B3D-BC6D-08D1CC53D453}" type="pres">
      <dgm:prSet presAssocID="{13E99DFA-4B2E-4A6B-B4EC-DE1FA8433AC7}" presName="composite2" presStyleCnt="0"/>
      <dgm:spPr/>
    </dgm:pt>
    <dgm:pt modelId="{3AB36F3F-2800-4F4D-A150-C29E1C18E4A8}" type="pres">
      <dgm:prSet presAssocID="{13E99DFA-4B2E-4A6B-B4EC-DE1FA8433AC7}" presName="background2" presStyleLbl="node2" presStyleIdx="1" presStyleCnt="3"/>
      <dgm:spPr/>
    </dgm:pt>
    <dgm:pt modelId="{82138F64-B5A1-457D-B3EE-86DC41356CB9}" type="pres">
      <dgm:prSet presAssocID="{13E99DFA-4B2E-4A6B-B4EC-DE1FA8433AC7}" presName="text2" presStyleLbl="fgAcc2" presStyleIdx="1" presStyleCnt="3">
        <dgm:presLayoutVars>
          <dgm:chPref val="3"/>
        </dgm:presLayoutVars>
      </dgm:prSet>
      <dgm:spPr/>
      <dgm:t>
        <a:bodyPr/>
        <a:lstStyle/>
        <a:p>
          <a:endParaRPr lang="en-US"/>
        </a:p>
      </dgm:t>
    </dgm:pt>
    <dgm:pt modelId="{DDE98820-D656-4DD4-89DE-B4E1D8B589FF}" type="pres">
      <dgm:prSet presAssocID="{13E99DFA-4B2E-4A6B-B4EC-DE1FA8433AC7}" presName="hierChild3" presStyleCnt="0"/>
      <dgm:spPr/>
    </dgm:pt>
    <dgm:pt modelId="{7BE2A1D1-76EF-408A-8F5C-3E686412A8E4}" type="pres">
      <dgm:prSet presAssocID="{D133A2D0-CDB0-4E2C-9770-DA26375945A8}" presName="Name17" presStyleLbl="parChTrans1D3" presStyleIdx="1" presStyleCnt="6"/>
      <dgm:spPr/>
      <dgm:t>
        <a:bodyPr/>
        <a:lstStyle/>
        <a:p>
          <a:endParaRPr lang="en-US"/>
        </a:p>
      </dgm:t>
    </dgm:pt>
    <dgm:pt modelId="{3F424B46-FC1B-4C1E-B3E7-77AD43A27F72}" type="pres">
      <dgm:prSet presAssocID="{5DF35C6F-7091-48D7-832A-5E037AB6F09F}" presName="hierRoot3" presStyleCnt="0"/>
      <dgm:spPr/>
    </dgm:pt>
    <dgm:pt modelId="{C81E67CA-ABCF-479D-AD44-7FAD8CE42DCC}" type="pres">
      <dgm:prSet presAssocID="{5DF35C6F-7091-48D7-832A-5E037AB6F09F}" presName="composite3" presStyleCnt="0"/>
      <dgm:spPr/>
    </dgm:pt>
    <dgm:pt modelId="{27283948-1BEC-4190-96D4-69B3EC43442B}" type="pres">
      <dgm:prSet presAssocID="{5DF35C6F-7091-48D7-832A-5E037AB6F09F}" presName="background3" presStyleLbl="node3" presStyleIdx="1" presStyleCnt="6"/>
      <dgm:spPr/>
    </dgm:pt>
    <dgm:pt modelId="{E194AD2C-058F-4718-B994-E7E2FD0FB3C9}" type="pres">
      <dgm:prSet presAssocID="{5DF35C6F-7091-48D7-832A-5E037AB6F09F}" presName="text3" presStyleLbl="fgAcc3" presStyleIdx="1" presStyleCnt="6">
        <dgm:presLayoutVars>
          <dgm:chPref val="3"/>
        </dgm:presLayoutVars>
      </dgm:prSet>
      <dgm:spPr/>
      <dgm:t>
        <a:bodyPr/>
        <a:lstStyle/>
        <a:p>
          <a:endParaRPr lang="en-US"/>
        </a:p>
      </dgm:t>
    </dgm:pt>
    <dgm:pt modelId="{A1ACD86B-140D-4933-A7FD-5125A2A71CCD}" type="pres">
      <dgm:prSet presAssocID="{5DF35C6F-7091-48D7-832A-5E037AB6F09F}" presName="hierChild4" presStyleCnt="0"/>
      <dgm:spPr/>
    </dgm:pt>
    <dgm:pt modelId="{0AAD6C33-41F0-46CE-AD8E-089CCD02B708}" type="pres">
      <dgm:prSet presAssocID="{1F2613DB-1CF6-490C-85CC-7052AD2FDCFC}" presName="Name10" presStyleLbl="parChTrans1D2" presStyleIdx="2" presStyleCnt="3"/>
      <dgm:spPr/>
    </dgm:pt>
    <dgm:pt modelId="{4BAEBD7E-13E9-4C47-9A1D-BBB7533DF91B}" type="pres">
      <dgm:prSet presAssocID="{798FF8E5-8643-438C-9550-7C93FC5AA8E3}" presName="hierRoot2" presStyleCnt="0"/>
      <dgm:spPr/>
    </dgm:pt>
    <dgm:pt modelId="{1EF74D4C-FB8E-4E6B-B48A-E592D712E3B9}" type="pres">
      <dgm:prSet presAssocID="{798FF8E5-8643-438C-9550-7C93FC5AA8E3}" presName="composite2" presStyleCnt="0"/>
      <dgm:spPr/>
    </dgm:pt>
    <dgm:pt modelId="{423A4DC2-EE40-47B9-8D91-57F6D0BB52A4}" type="pres">
      <dgm:prSet presAssocID="{798FF8E5-8643-438C-9550-7C93FC5AA8E3}" presName="background2" presStyleLbl="node2" presStyleIdx="2" presStyleCnt="3"/>
      <dgm:spPr/>
    </dgm:pt>
    <dgm:pt modelId="{72FAA559-088E-45E9-9FAE-AFF804EB9911}" type="pres">
      <dgm:prSet presAssocID="{798FF8E5-8643-438C-9550-7C93FC5AA8E3}" presName="text2" presStyleLbl="fgAcc2" presStyleIdx="2" presStyleCnt="3">
        <dgm:presLayoutVars>
          <dgm:chPref val="3"/>
        </dgm:presLayoutVars>
      </dgm:prSet>
      <dgm:spPr/>
      <dgm:t>
        <a:bodyPr/>
        <a:lstStyle/>
        <a:p>
          <a:endParaRPr lang="en-US"/>
        </a:p>
      </dgm:t>
    </dgm:pt>
    <dgm:pt modelId="{197A6BA5-C2C5-4238-AF8A-E290560A1FCE}" type="pres">
      <dgm:prSet presAssocID="{798FF8E5-8643-438C-9550-7C93FC5AA8E3}" presName="hierChild3" presStyleCnt="0"/>
      <dgm:spPr/>
    </dgm:pt>
    <dgm:pt modelId="{7D0EA9C8-09B5-4C30-AB70-F4328E9EFF8D}" type="pres">
      <dgm:prSet presAssocID="{624097A2-66A8-43CB-9C9A-F7015432D17A}" presName="Name17" presStyleLbl="parChTrans1D3" presStyleIdx="2" presStyleCnt="6"/>
      <dgm:spPr/>
    </dgm:pt>
    <dgm:pt modelId="{8109EDB6-64DB-45B4-B0FE-3E0C3EDE5E46}" type="pres">
      <dgm:prSet presAssocID="{0C32119F-C51B-46B9-8BFE-E56F85BF34B9}" presName="hierRoot3" presStyleCnt="0"/>
      <dgm:spPr/>
    </dgm:pt>
    <dgm:pt modelId="{F7342F91-E0D9-40E2-A3A8-DD65A4A9B5C1}" type="pres">
      <dgm:prSet presAssocID="{0C32119F-C51B-46B9-8BFE-E56F85BF34B9}" presName="composite3" presStyleCnt="0"/>
      <dgm:spPr/>
    </dgm:pt>
    <dgm:pt modelId="{04505C42-FF82-44D3-A0E7-7426BF2809E4}" type="pres">
      <dgm:prSet presAssocID="{0C32119F-C51B-46B9-8BFE-E56F85BF34B9}" presName="background3" presStyleLbl="node3" presStyleIdx="2" presStyleCnt="6"/>
      <dgm:spPr/>
    </dgm:pt>
    <dgm:pt modelId="{5051F816-B900-4A9F-ADC9-01C65A1376C2}" type="pres">
      <dgm:prSet presAssocID="{0C32119F-C51B-46B9-8BFE-E56F85BF34B9}" presName="text3" presStyleLbl="fgAcc3" presStyleIdx="2" presStyleCnt="6">
        <dgm:presLayoutVars>
          <dgm:chPref val="3"/>
        </dgm:presLayoutVars>
      </dgm:prSet>
      <dgm:spPr/>
      <dgm:t>
        <a:bodyPr/>
        <a:lstStyle/>
        <a:p>
          <a:endParaRPr lang="en-US"/>
        </a:p>
      </dgm:t>
    </dgm:pt>
    <dgm:pt modelId="{708E5576-5997-4859-867A-A1138CD833DE}" type="pres">
      <dgm:prSet presAssocID="{0C32119F-C51B-46B9-8BFE-E56F85BF34B9}" presName="hierChild4" presStyleCnt="0"/>
      <dgm:spPr/>
    </dgm:pt>
    <dgm:pt modelId="{287B4EB2-959D-47E5-92C4-7F56CC83D1C0}" type="pres">
      <dgm:prSet presAssocID="{A0422DE3-0CBB-4CE1-BFAA-BF3EFB512E68}" presName="Name17" presStyleLbl="parChTrans1D3" presStyleIdx="3" presStyleCnt="6"/>
      <dgm:spPr/>
    </dgm:pt>
    <dgm:pt modelId="{69697238-1CCC-440C-95FF-02332AAE1D64}" type="pres">
      <dgm:prSet presAssocID="{5864A219-B592-4373-8055-33790BB9260C}" presName="hierRoot3" presStyleCnt="0"/>
      <dgm:spPr/>
    </dgm:pt>
    <dgm:pt modelId="{17CE7BA5-A3CB-41AC-BBB2-605259E28F57}" type="pres">
      <dgm:prSet presAssocID="{5864A219-B592-4373-8055-33790BB9260C}" presName="composite3" presStyleCnt="0"/>
      <dgm:spPr/>
    </dgm:pt>
    <dgm:pt modelId="{CEEB66FF-A31B-4DA6-8EE6-91AEC5D28BBA}" type="pres">
      <dgm:prSet presAssocID="{5864A219-B592-4373-8055-33790BB9260C}" presName="background3" presStyleLbl="node3" presStyleIdx="3" presStyleCnt="6"/>
      <dgm:spPr/>
    </dgm:pt>
    <dgm:pt modelId="{1A05B6E1-BD53-46EE-998C-68EAEDD4A927}" type="pres">
      <dgm:prSet presAssocID="{5864A219-B592-4373-8055-33790BB9260C}" presName="text3" presStyleLbl="fgAcc3" presStyleIdx="3" presStyleCnt="6">
        <dgm:presLayoutVars>
          <dgm:chPref val="3"/>
        </dgm:presLayoutVars>
      </dgm:prSet>
      <dgm:spPr/>
      <dgm:t>
        <a:bodyPr/>
        <a:lstStyle/>
        <a:p>
          <a:endParaRPr lang="en-US"/>
        </a:p>
      </dgm:t>
    </dgm:pt>
    <dgm:pt modelId="{06CBE288-887F-4CE8-925B-BA036C63CD97}" type="pres">
      <dgm:prSet presAssocID="{5864A219-B592-4373-8055-33790BB9260C}" presName="hierChild4" presStyleCnt="0"/>
      <dgm:spPr/>
    </dgm:pt>
    <dgm:pt modelId="{69E29A06-34D5-41D5-B536-83769B107D2C}" type="pres">
      <dgm:prSet presAssocID="{13FE1288-07EE-440C-A361-1266A5503CC5}" presName="Name17" presStyleLbl="parChTrans1D3" presStyleIdx="4" presStyleCnt="6"/>
      <dgm:spPr/>
    </dgm:pt>
    <dgm:pt modelId="{5137A749-D389-4B36-B0C4-B01E36B620E9}" type="pres">
      <dgm:prSet presAssocID="{CBC902C5-CD3D-4DEB-939A-263F43C88CF7}" presName="hierRoot3" presStyleCnt="0"/>
      <dgm:spPr/>
    </dgm:pt>
    <dgm:pt modelId="{F9AD1807-4123-4541-B3D3-D834DEBEDCA8}" type="pres">
      <dgm:prSet presAssocID="{CBC902C5-CD3D-4DEB-939A-263F43C88CF7}" presName="composite3" presStyleCnt="0"/>
      <dgm:spPr/>
    </dgm:pt>
    <dgm:pt modelId="{B7C83FE4-19F3-427C-A068-6CC62ACDB96F}" type="pres">
      <dgm:prSet presAssocID="{CBC902C5-CD3D-4DEB-939A-263F43C88CF7}" presName="background3" presStyleLbl="node3" presStyleIdx="4" presStyleCnt="6"/>
      <dgm:spPr/>
    </dgm:pt>
    <dgm:pt modelId="{1E26CF91-6671-4A5D-B043-21704B8D08AF}" type="pres">
      <dgm:prSet presAssocID="{CBC902C5-CD3D-4DEB-939A-263F43C88CF7}" presName="text3" presStyleLbl="fgAcc3" presStyleIdx="4" presStyleCnt="6">
        <dgm:presLayoutVars>
          <dgm:chPref val="3"/>
        </dgm:presLayoutVars>
      </dgm:prSet>
      <dgm:spPr/>
      <dgm:t>
        <a:bodyPr/>
        <a:lstStyle/>
        <a:p>
          <a:endParaRPr lang="en-US"/>
        </a:p>
      </dgm:t>
    </dgm:pt>
    <dgm:pt modelId="{A475220E-D378-4539-A956-3C93883AF7A2}" type="pres">
      <dgm:prSet presAssocID="{CBC902C5-CD3D-4DEB-939A-263F43C88CF7}" presName="hierChild4" presStyleCnt="0"/>
      <dgm:spPr/>
    </dgm:pt>
    <dgm:pt modelId="{B7591538-5642-4A6B-B61F-2CAED6CDAD07}" type="pres">
      <dgm:prSet presAssocID="{488BF37A-37E6-4500-ABB3-3F956B3575BE}" presName="Name17" presStyleLbl="parChTrans1D3" presStyleIdx="5" presStyleCnt="6"/>
      <dgm:spPr/>
    </dgm:pt>
    <dgm:pt modelId="{9DDE4A46-1059-4CF1-9B36-F91772E27224}" type="pres">
      <dgm:prSet presAssocID="{291BC93F-97E2-4D01-9721-BA55CB953EB0}" presName="hierRoot3" presStyleCnt="0"/>
      <dgm:spPr/>
    </dgm:pt>
    <dgm:pt modelId="{E4222E98-6CE7-41FC-A32A-245A4A9B490F}" type="pres">
      <dgm:prSet presAssocID="{291BC93F-97E2-4D01-9721-BA55CB953EB0}" presName="composite3" presStyleCnt="0"/>
      <dgm:spPr/>
    </dgm:pt>
    <dgm:pt modelId="{6204E275-FAA6-4B62-B2D8-2BC21933E5B1}" type="pres">
      <dgm:prSet presAssocID="{291BC93F-97E2-4D01-9721-BA55CB953EB0}" presName="background3" presStyleLbl="node3" presStyleIdx="5" presStyleCnt="6"/>
      <dgm:spPr/>
    </dgm:pt>
    <dgm:pt modelId="{803D7982-57E9-45ED-9D1F-6988F67C045C}" type="pres">
      <dgm:prSet presAssocID="{291BC93F-97E2-4D01-9721-BA55CB953EB0}" presName="text3" presStyleLbl="fgAcc3" presStyleIdx="5" presStyleCnt="6">
        <dgm:presLayoutVars>
          <dgm:chPref val="3"/>
        </dgm:presLayoutVars>
      </dgm:prSet>
      <dgm:spPr/>
      <dgm:t>
        <a:bodyPr/>
        <a:lstStyle/>
        <a:p>
          <a:endParaRPr lang="en-US"/>
        </a:p>
      </dgm:t>
    </dgm:pt>
    <dgm:pt modelId="{5363E44A-DA68-4514-A10E-6F8D82BEE973}" type="pres">
      <dgm:prSet presAssocID="{291BC93F-97E2-4D01-9721-BA55CB953EB0}" presName="hierChild4" presStyleCnt="0"/>
      <dgm:spPr/>
    </dgm:pt>
  </dgm:ptLst>
  <dgm:cxnLst>
    <dgm:cxn modelId="{C12BDE63-BB96-4F1C-8334-935F5C6DBEC4}" srcId="{798FF8E5-8643-438C-9550-7C93FC5AA8E3}" destId="{291BC93F-97E2-4D01-9721-BA55CB953EB0}" srcOrd="3" destOrd="0" parTransId="{488BF37A-37E6-4500-ABB3-3F956B3575BE}" sibTransId="{0C1A9EF7-6437-4EF4-9046-E9DACCD9534D}"/>
    <dgm:cxn modelId="{4D054458-D23F-4575-837F-D85E4EA2A286}" type="presOf" srcId="{A0422DE3-0CBB-4CE1-BFAA-BF3EFB512E68}" destId="{287B4EB2-959D-47E5-92C4-7F56CC83D1C0}" srcOrd="0" destOrd="0" presId="urn:microsoft.com/office/officeart/2005/8/layout/hierarchy1"/>
    <dgm:cxn modelId="{6CDCACDB-BE34-4934-AB34-0598D94B36DC}" srcId="{798FF8E5-8643-438C-9550-7C93FC5AA8E3}" destId="{0C32119F-C51B-46B9-8BFE-E56F85BF34B9}" srcOrd="0" destOrd="0" parTransId="{624097A2-66A8-43CB-9C9A-F7015432D17A}" sibTransId="{7559B857-0200-45AC-84E5-31A687B705AF}"/>
    <dgm:cxn modelId="{ACEAA3E8-B15C-492E-A8F6-FE8B98775A2C}" srcId="{0B014F20-9840-40AC-A630-E5C3BCE0E47E}" destId="{798FF8E5-8643-438C-9550-7C93FC5AA8E3}" srcOrd="2" destOrd="0" parTransId="{1F2613DB-1CF6-490C-85CC-7052AD2FDCFC}" sibTransId="{3C1D6FBD-5030-4620-B216-3B6AA4F61C59}"/>
    <dgm:cxn modelId="{8ADBF926-0C87-4DB8-9C0F-E866CA240B4E}" type="presOf" srcId="{13E99DFA-4B2E-4A6B-B4EC-DE1FA8433AC7}" destId="{82138F64-B5A1-457D-B3EE-86DC41356CB9}" srcOrd="0" destOrd="0" presId="urn:microsoft.com/office/officeart/2005/8/layout/hierarchy1"/>
    <dgm:cxn modelId="{1EED2307-C7C6-4D34-BB58-750655D7CD38}" type="presOf" srcId="{442FB87D-DC1A-4DA7-B4F8-AC6E1511ADFB}" destId="{0855B6E8-3972-4656-AD9D-3793E2A33895}" srcOrd="0" destOrd="0" presId="urn:microsoft.com/office/officeart/2005/8/layout/hierarchy1"/>
    <dgm:cxn modelId="{67463104-0481-4570-BEA6-09C052CA965C}" type="presOf" srcId="{EC6C0369-7626-45A6-AF11-C6900DF731A4}" destId="{766CF2ED-DA0A-4CD3-8730-AE1CF8E5DBF9}" srcOrd="0" destOrd="0" presId="urn:microsoft.com/office/officeart/2005/8/layout/hierarchy1"/>
    <dgm:cxn modelId="{211A9A02-E3F3-4BF3-85FE-86B8826FBB60}" srcId="{EC6C0369-7626-45A6-AF11-C6900DF731A4}" destId="{5C3DE810-9053-4F3D-90F4-96154586EF62}" srcOrd="0" destOrd="0" parTransId="{1BA7D851-EBA6-47B5-AE6F-8C145D6C3701}" sibTransId="{222665F0-0483-4266-BF58-217A8E484966}"/>
    <dgm:cxn modelId="{ACBA176A-61F7-4AE0-A89B-8C246E6E1A34}" type="presOf" srcId="{1BA7D851-EBA6-47B5-AE6F-8C145D6C3701}" destId="{35BEE8B9-1C35-4814-8570-22398155FCB7}" srcOrd="0" destOrd="0" presId="urn:microsoft.com/office/officeart/2005/8/layout/hierarchy1"/>
    <dgm:cxn modelId="{18EBF003-F8FC-4677-B3C9-2D636968C887}" type="presOf" srcId="{5DF35C6F-7091-48D7-832A-5E037AB6F09F}" destId="{E194AD2C-058F-4718-B994-E7E2FD0FB3C9}" srcOrd="0" destOrd="0" presId="urn:microsoft.com/office/officeart/2005/8/layout/hierarchy1"/>
    <dgm:cxn modelId="{9CC2FF54-991A-4423-814C-79D73ADDE230}" srcId="{442FB87D-DC1A-4DA7-B4F8-AC6E1511ADFB}" destId="{0B014F20-9840-40AC-A630-E5C3BCE0E47E}" srcOrd="0" destOrd="0" parTransId="{6CAD3559-25FA-42D2-8EFC-9113416F0E2D}" sibTransId="{D070E2FE-B474-477B-A9FA-3545FCFEBB75}"/>
    <dgm:cxn modelId="{45329F20-1C0A-49A8-B49F-A9554479DCE2}" type="presOf" srcId="{D133A2D0-CDB0-4E2C-9770-DA26375945A8}" destId="{7BE2A1D1-76EF-408A-8F5C-3E686412A8E4}" srcOrd="0" destOrd="0" presId="urn:microsoft.com/office/officeart/2005/8/layout/hierarchy1"/>
    <dgm:cxn modelId="{10367E80-02DA-4FB4-BA3C-829CEF7B8E7C}" type="presOf" srcId="{5864A219-B592-4373-8055-33790BB9260C}" destId="{1A05B6E1-BD53-46EE-998C-68EAEDD4A927}" srcOrd="0" destOrd="0" presId="urn:microsoft.com/office/officeart/2005/8/layout/hierarchy1"/>
    <dgm:cxn modelId="{2C7A4DA5-3FC1-455E-B19F-7C2E76C87D5F}" type="presOf" srcId="{798FF8E5-8643-438C-9550-7C93FC5AA8E3}" destId="{72FAA559-088E-45E9-9FAE-AFF804EB9911}" srcOrd="0" destOrd="0" presId="urn:microsoft.com/office/officeart/2005/8/layout/hierarchy1"/>
    <dgm:cxn modelId="{90538AAA-CD8F-4A76-893E-BB3D30696EC8}" srcId="{0B014F20-9840-40AC-A630-E5C3BCE0E47E}" destId="{EC6C0369-7626-45A6-AF11-C6900DF731A4}" srcOrd="0" destOrd="0" parTransId="{F2709746-FD71-4F36-A179-74BF30FB18CD}" sibTransId="{F2A25BAE-353C-485E-B518-4500AAD80B38}"/>
    <dgm:cxn modelId="{0C0EAA41-BDB6-4D3F-A0F7-624C99299788}" srcId="{798FF8E5-8643-438C-9550-7C93FC5AA8E3}" destId="{5864A219-B592-4373-8055-33790BB9260C}" srcOrd="1" destOrd="0" parTransId="{A0422DE3-0CBB-4CE1-BFAA-BF3EFB512E68}" sibTransId="{4E716757-9CCE-41A9-B79B-5865A466E3AC}"/>
    <dgm:cxn modelId="{30EF4986-F930-4C17-84FD-B924783A2955}" type="presOf" srcId="{63CD711F-06EB-48EC-827D-BFDE6B3B42C6}" destId="{F2E0A53A-67BE-4914-B762-C5C6474C15E4}" srcOrd="0" destOrd="0" presId="urn:microsoft.com/office/officeart/2005/8/layout/hierarchy1"/>
    <dgm:cxn modelId="{1202C012-A4CD-4247-998F-531BC48DB91A}" type="presOf" srcId="{488BF37A-37E6-4500-ABB3-3F956B3575BE}" destId="{B7591538-5642-4A6B-B61F-2CAED6CDAD07}" srcOrd="0" destOrd="0" presId="urn:microsoft.com/office/officeart/2005/8/layout/hierarchy1"/>
    <dgm:cxn modelId="{7A61DB44-EF5D-4EE6-98F4-4C9914F02745}" type="presOf" srcId="{291BC93F-97E2-4D01-9721-BA55CB953EB0}" destId="{803D7982-57E9-45ED-9D1F-6988F67C045C}" srcOrd="0" destOrd="0" presId="urn:microsoft.com/office/officeart/2005/8/layout/hierarchy1"/>
    <dgm:cxn modelId="{57738C81-98B8-4746-965A-66A727464B1E}" srcId="{0B014F20-9840-40AC-A630-E5C3BCE0E47E}" destId="{13E99DFA-4B2E-4A6B-B4EC-DE1FA8433AC7}" srcOrd="1" destOrd="0" parTransId="{63CD711F-06EB-48EC-827D-BFDE6B3B42C6}" sibTransId="{FDEE3C20-13AB-4E9F-B5E7-F742C2AB09CE}"/>
    <dgm:cxn modelId="{E298285B-86CA-4AF4-8865-DE8059119843}" type="presOf" srcId="{0C32119F-C51B-46B9-8BFE-E56F85BF34B9}" destId="{5051F816-B900-4A9F-ADC9-01C65A1376C2}" srcOrd="0" destOrd="0" presId="urn:microsoft.com/office/officeart/2005/8/layout/hierarchy1"/>
    <dgm:cxn modelId="{4AE67967-6291-45CF-BA3B-E6AA1CEBA906}" type="presOf" srcId="{5C3DE810-9053-4F3D-90F4-96154586EF62}" destId="{0F1F808A-5BFC-4C53-91ED-F29D79053184}" srcOrd="0" destOrd="0" presId="urn:microsoft.com/office/officeart/2005/8/layout/hierarchy1"/>
    <dgm:cxn modelId="{1F820F53-92AA-48DF-88D1-D18C20106AE3}" srcId="{13E99DFA-4B2E-4A6B-B4EC-DE1FA8433AC7}" destId="{5DF35C6F-7091-48D7-832A-5E037AB6F09F}" srcOrd="0" destOrd="0" parTransId="{D133A2D0-CDB0-4E2C-9770-DA26375945A8}" sibTransId="{9E749808-F307-48D4-ADD5-306ADDBA73FE}"/>
    <dgm:cxn modelId="{87E1AD78-2F18-494A-91BD-AA0CECCAA9D1}" type="presOf" srcId="{624097A2-66A8-43CB-9C9A-F7015432D17A}" destId="{7D0EA9C8-09B5-4C30-AB70-F4328E9EFF8D}" srcOrd="0" destOrd="0" presId="urn:microsoft.com/office/officeart/2005/8/layout/hierarchy1"/>
    <dgm:cxn modelId="{19795CE1-4BC1-40A6-B7B5-411504DB89C6}" srcId="{798FF8E5-8643-438C-9550-7C93FC5AA8E3}" destId="{CBC902C5-CD3D-4DEB-939A-263F43C88CF7}" srcOrd="2" destOrd="0" parTransId="{13FE1288-07EE-440C-A361-1266A5503CC5}" sibTransId="{002EB1F2-8F4F-43ED-ACA8-FC455083A0FC}"/>
    <dgm:cxn modelId="{A622F51E-71F4-445C-97F5-E114B778DCF7}" type="presOf" srcId="{1F2613DB-1CF6-490C-85CC-7052AD2FDCFC}" destId="{0AAD6C33-41F0-46CE-AD8E-089CCD02B708}" srcOrd="0" destOrd="0" presId="urn:microsoft.com/office/officeart/2005/8/layout/hierarchy1"/>
    <dgm:cxn modelId="{326304C1-D43D-4271-B6C6-DE9877F43612}" type="presOf" srcId="{0B014F20-9840-40AC-A630-E5C3BCE0E47E}" destId="{661BA4E9-69DB-4A5A-964D-AC14AD5C91E7}" srcOrd="0" destOrd="0" presId="urn:microsoft.com/office/officeart/2005/8/layout/hierarchy1"/>
    <dgm:cxn modelId="{0DB14FF4-13E3-4E74-B5F7-3D9588F15EAA}" type="presOf" srcId="{F2709746-FD71-4F36-A179-74BF30FB18CD}" destId="{6B88189E-F493-4BDA-AD28-C9FAC0FA27BE}" srcOrd="0" destOrd="0" presId="urn:microsoft.com/office/officeart/2005/8/layout/hierarchy1"/>
    <dgm:cxn modelId="{96E76AF2-85D3-41D4-B4D1-83E5F8BED404}" type="presOf" srcId="{CBC902C5-CD3D-4DEB-939A-263F43C88CF7}" destId="{1E26CF91-6671-4A5D-B043-21704B8D08AF}" srcOrd="0" destOrd="0" presId="urn:microsoft.com/office/officeart/2005/8/layout/hierarchy1"/>
    <dgm:cxn modelId="{DA3D252A-2E3A-423F-BC81-8C7E64734017}" type="presOf" srcId="{13FE1288-07EE-440C-A361-1266A5503CC5}" destId="{69E29A06-34D5-41D5-B536-83769B107D2C}" srcOrd="0" destOrd="0" presId="urn:microsoft.com/office/officeart/2005/8/layout/hierarchy1"/>
    <dgm:cxn modelId="{2A2CDA6C-4069-438E-B8D4-E3ACCDCC106B}" type="presParOf" srcId="{0855B6E8-3972-4656-AD9D-3793E2A33895}" destId="{B27B5A1B-2631-4216-8224-B1DB18095426}" srcOrd="0" destOrd="0" presId="urn:microsoft.com/office/officeart/2005/8/layout/hierarchy1"/>
    <dgm:cxn modelId="{64A55F7F-B4D7-4B6C-98BB-47F80DEC87C6}" type="presParOf" srcId="{B27B5A1B-2631-4216-8224-B1DB18095426}" destId="{E3490C69-DB02-4EC8-9CE9-3BEE46F0E44B}" srcOrd="0" destOrd="0" presId="urn:microsoft.com/office/officeart/2005/8/layout/hierarchy1"/>
    <dgm:cxn modelId="{29C5848A-194D-4AF6-B9F3-D5A929A5AF01}" type="presParOf" srcId="{E3490C69-DB02-4EC8-9CE9-3BEE46F0E44B}" destId="{D4931C93-5482-4636-93A8-FC74AADD621C}" srcOrd="0" destOrd="0" presId="urn:microsoft.com/office/officeart/2005/8/layout/hierarchy1"/>
    <dgm:cxn modelId="{00506CC9-6838-4F01-9E17-1C66BDF7B5B6}" type="presParOf" srcId="{E3490C69-DB02-4EC8-9CE9-3BEE46F0E44B}" destId="{661BA4E9-69DB-4A5A-964D-AC14AD5C91E7}" srcOrd="1" destOrd="0" presId="urn:microsoft.com/office/officeart/2005/8/layout/hierarchy1"/>
    <dgm:cxn modelId="{CA802856-392E-47BF-B893-B14050790C59}" type="presParOf" srcId="{B27B5A1B-2631-4216-8224-B1DB18095426}" destId="{A6518F77-6E1F-4DCA-AA43-0F1DD56DDDFC}" srcOrd="1" destOrd="0" presId="urn:microsoft.com/office/officeart/2005/8/layout/hierarchy1"/>
    <dgm:cxn modelId="{DE6BE201-1374-4CAA-8360-AD828CD0A394}" type="presParOf" srcId="{A6518F77-6E1F-4DCA-AA43-0F1DD56DDDFC}" destId="{6B88189E-F493-4BDA-AD28-C9FAC0FA27BE}" srcOrd="0" destOrd="0" presId="urn:microsoft.com/office/officeart/2005/8/layout/hierarchy1"/>
    <dgm:cxn modelId="{04694802-5CE7-465A-8F76-5415988C809B}" type="presParOf" srcId="{A6518F77-6E1F-4DCA-AA43-0F1DD56DDDFC}" destId="{F0A83D03-C685-43C5-87E9-1EF43A65E915}" srcOrd="1" destOrd="0" presId="urn:microsoft.com/office/officeart/2005/8/layout/hierarchy1"/>
    <dgm:cxn modelId="{B5009A94-E9A2-466F-8977-52A7B7A39E97}" type="presParOf" srcId="{F0A83D03-C685-43C5-87E9-1EF43A65E915}" destId="{61DB8EDF-2021-40C6-B99E-3C955B2EFE69}" srcOrd="0" destOrd="0" presId="urn:microsoft.com/office/officeart/2005/8/layout/hierarchy1"/>
    <dgm:cxn modelId="{C6E77D7B-4381-42B3-B38A-8ADBF167C874}" type="presParOf" srcId="{61DB8EDF-2021-40C6-B99E-3C955B2EFE69}" destId="{CA43A1A3-C30A-4571-9576-A7C4037F3D1C}" srcOrd="0" destOrd="0" presId="urn:microsoft.com/office/officeart/2005/8/layout/hierarchy1"/>
    <dgm:cxn modelId="{591A5CCB-6C3C-4C9B-BB00-5F73E277E58F}" type="presParOf" srcId="{61DB8EDF-2021-40C6-B99E-3C955B2EFE69}" destId="{766CF2ED-DA0A-4CD3-8730-AE1CF8E5DBF9}" srcOrd="1" destOrd="0" presId="urn:microsoft.com/office/officeart/2005/8/layout/hierarchy1"/>
    <dgm:cxn modelId="{C24F8C09-885D-4F8E-A7BA-FC87AF7E2F0B}" type="presParOf" srcId="{F0A83D03-C685-43C5-87E9-1EF43A65E915}" destId="{08097FB4-B5B3-4DD5-97DB-F318CB361E10}" srcOrd="1" destOrd="0" presId="urn:microsoft.com/office/officeart/2005/8/layout/hierarchy1"/>
    <dgm:cxn modelId="{863FA2E1-F9D7-4DE4-8141-2F5B7C0F0C3A}" type="presParOf" srcId="{08097FB4-B5B3-4DD5-97DB-F318CB361E10}" destId="{35BEE8B9-1C35-4814-8570-22398155FCB7}" srcOrd="0" destOrd="0" presId="urn:microsoft.com/office/officeart/2005/8/layout/hierarchy1"/>
    <dgm:cxn modelId="{9D6ACF72-5C32-4F4E-BDDF-1F2B1D6911CD}" type="presParOf" srcId="{08097FB4-B5B3-4DD5-97DB-F318CB361E10}" destId="{AE26C771-8610-4BBA-AC81-8154DB9E4F52}" srcOrd="1" destOrd="0" presId="urn:microsoft.com/office/officeart/2005/8/layout/hierarchy1"/>
    <dgm:cxn modelId="{013DCBEE-3CE4-48F2-99AD-B80665A205FF}" type="presParOf" srcId="{AE26C771-8610-4BBA-AC81-8154DB9E4F52}" destId="{7CD84591-29AB-4845-89B2-C9DE55A9CDF4}" srcOrd="0" destOrd="0" presId="urn:microsoft.com/office/officeart/2005/8/layout/hierarchy1"/>
    <dgm:cxn modelId="{9837B390-8FC9-45CB-AC6E-032E4269F776}" type="presParOf" srcId="{7CD84591-29AB-4845-89B2-C9DE55A9CDF4}" destId="{48C01080-F44D-4FEC-964A-E07971980255}" srcOrd="0" destOrd="0" presId="urn:microsoft.com/office/officeart/2005/8/layout/hierarchy1"/>
    <dgm:cxn modelId="{1F2814D7-8502-47EA-9C6B-78ED2DB8718B}" type="presParOf" srcId="{7CD84591-29AB-4845-89B2-C9DE55A9CDF4}" destId="{0F1F808A-5BFC-4C53-91ED-F29D79053184}" srcOrd="1" destOrd="0" presId="urn:microsoft.com/office/officeart/2005/8/layout/hierarchy1"/>
    <dgm:cxn modelId="{127CE3D3-CDCA-4F2E-AA68-0D91FC4B96A9}" type="presParOf" srcId="{AE26C771-8610-4BBA-AC81-8154DB9E4F52}" destId="{79C29674-00AE-45D3-BED0-CF5FC5C4BA9E}" srcOrd="1" destOrd="0" presId="urn:microsoft.com/office/officeart/2005/8/layout/hierarchy1"/>
    <dgm:cxn modelId="{86069118-A487-45FD-903D-A41FDAA5A67E}" type="presParOf" srcId="{A6518F77-6E1F-4DCA-AA43-0F1DD56DDDFC}" destId="{F2E0A53A-67BE-4914-B762-C5C6474C15E4}" srcOrd="2" destOrd="0" presId="urn:microsoft.com/office/officeart/2005/8/layout/hierarchy1"/>
    <dgm:cxn modelId="{B21EFD76-7C1A-4107-9FB0-C1AA66843881}" type="presParOf" srcId="{A6518F77-6E1F-4DCA-AA43-0F1DD56DDDFC}" destId="{EC00E84D-D6D5-4A40-9BE2-460063266894}" srcOrd="3" destOrd="0" presId="urn:microsoft.com/office/officeart/2005/8/layout/hierarchy1"/>
    <dgm:cxn modelId="{DAD3DF62-BD0F-4216-AB9E-F978132A377C}" type="presParOf" srcId="{EC00E84D-D6D5-4A40-9BE2-460063266894}" destId="{DA30338F-0003-4B3D-BC6D-08D1CC53D453}" srcOrd="0" destOrd="0" presId="urn:microsoft.com/office/officeart/2005/8/layout/hierarchy1"/>
    <dgm:cxn modelId="{5D7703C9-A84F-4D64-ADB1-7FE7E54A2301}" type="presParOf" srcId="{DA30338F-0003-4B3D-BC6D-08D1CC53D453}" destId="{3AB36F3F-2800-4F4D-A150-C29E1C18E4A8}" srcOrd="0" destOrd="0" presId="urn:microsoft.com/office/officeart/2005/8/layout/hierarchy1"/>
    <dgm:cxn modelId="{4FEFC1DE-AABF-478E-A01A-BB36CD61422F}" type="presParOf" srcId="{DA30338F-0003-4B3D-BC6D-08D1CC53D453}" destId="{82138F64-B5A1-457D-B3EE-86DC41356CB9}" srcOrd="1" destOrd="0" presId="urn:microsoft.com/office/officeart/2005/8/layout/hierarchy1"/>
    <dgm:cxn modelId="{F0CAEBE8-5FB7-4500-93BC-C9BF8D31B023}" type="presParOf" srcId="{EC00E84D-D6D5-4A40-9BE2-460063266894}" destId="{DDE98820-D656-4DD4-89DE-B4E1D8B589FF}" srcOrd="1" destOrd="0" presId="urn:microsoft.com/office/officeart/2005/8/layout/hierarchy1"/>
    <dgm:cxn modelId="{4C5CE52E-C395-49B1-8197-7B8218239375}" type="presParOf" srcId="{DDE98820-D656-4DD4-89DE-B4E1D8B589FF}" destId="{7BE2A1D1-76EF-408A-8F5C-3E686412A8E4}" srcOrd="0" destOrd="0" presId="urn:microsoft.com/office/officeart/2005/8/layout/hierarchy1"/>
    <dgm:cxn modelId="{7E593288-8DA6-4D18-B9C0-2F9DB3832C87}" type="presParOf" srcId="{DDE98820-D656-4DD4-89DE-B4E1D8B589FF}" destId="{3F424B46-FC1B-4C1E-B3E7-77AD43A27F72}" srcOrd="1" destOrd="0" presId="urn:microsoft.com/office/officeart/2005/8/layout/hierarchy1"/>
    <dgm:cxn modelId="{195B5A6C-9676-4DCF-8B51-DE6EA596E0E9}" type="presParOf" srcId="{3F424B46-FC1B-4C1E-B3E7-77AD43A27F72}" destId="{C81E67CA-ABCF-479D-AD44-7FAD8CE42DCC}" srcOrd="0" destOrd="0" presId="urn:microsoft.com/office/officeart/2005/8/layout/hierarchy1"/>
    <dgm:cxn modelId="{BE1386F9-69B7-401C-A5C0-1DFCA392EEE9}" type="presParOf" srcId="{C81E67CA-ABCF-479D-AD44-7FAD8CE42DCC}" destId="{27283948-1BEC-4190-96D4-69B3EC43442B}" srcOrd="0" destOrd="0" presId="urn:microsoft.com/office/officeart/2005/8/layout/hierarchy1"/>
    <dgm:cxn modelId="{ACCB335A-F71E-4A0A-B10D-ACBC64FE1B10}" type="presParOf" srcId="{C81E67CA-ABCF-479D-AD44-7FAD8CE42DCC}" destId="{E194AD2C-058F-4718-B994-E7E2FD0FB3C9}" srcOrd="1" destOrd="0" presId="urn:microsoft.com/office/officeart/2005/8/layout/hierarchy1"/>
    <dgm:cxn modelId="{A8EE0C28-9E3C-45AF-BCA4-B6FA4243999D}" type="presParOf" srcId="{3F424B46-FC1B-4C1E-B3E7-77AD43A27F72}" destId="{A1ACD86B-140D-4933-A7FD-5125A2A71CCD}" srcOrd="1" destOrd="0" presId="urn:microsoft.com/office/officeart/2005/8/layout/hierarchy1"/>
    <dgm:cxn modelId="{6D73D7E4-E7E1-421A-8004-39E4FA1474E2}" type="presParOf" srcId="{A6518F77-6E1F-4DCA-AA43-0F1DD56DDDFC}" destId="{0AAD6C33-41F0-46CE-AD8E-089CCD02B708}" srcOrd="4" destOrd="0" presId="urn:microsoft.com/office/officeart/2005/8/layout/hierarchy1"/>
    <dgm:cxn modelId="{19575FCE-F995-4BC7-9D76-690394C7C1B6}" type="presParOf" srcId="{A6518F77-6E1F-4DCA-AA43-0F1DD56DDDFC}" destId="{4BAEBD7E-13E9-4C47-9A1D-BBB7533DF91B}" srcOrd="5" destOrd="0" presId="urn:microsoft.com/office/officeart/2005/8/layout/hierarchy1"/>
    <dgm:cxn modelId="{290B89A9-E486-4567-B076-37E125B1DB5D}" type="presParOf" srcId="{4BAEBD7E-13E9-4C47-9A1D-BBB7533DF91B}" destId="{1EF74D4C-FB8E-4E6B-B48A-E592D712E3B9}" srcOrd="0" destOrd="0" presId="urn:microsoft.com/office/officeart/2005/8/layout/hierarchy1"/>
    <dgm:cxn modelId="{1DD07F27-616E-42F5-83AD-3C0B3863986F}" type="presParOf" srcId="{1EF74D4C-FB8E-4E6B-B48A-E592D712E3B9}" destId="{423A4DC2-EE40-47B9-8D91-57F6D0BB52A4}" srcOrd="0" destOrd="0" presId="urn:microsoft.com/office/officeart/2005/8/layout/hierarchy1"/>
    <dgm:cxn modelId="{08301EFF-BABB-4E9B-97D9-6C85B04E1C60}" type="presParOf" srcId="{1EF74D4C-FB8E-4E6B-B48A-E592D712E3B9}" destId="{72FAA559-088E-45E9-9FAE-AFF804EB9911}" srcOrd="1" destOrd="0" presId="urn:microsoft.com/office/officeart/2005/8/layout/hierarchy1"/>
    <dgm:cxn modelId="{8788A34E-1D6A-4B00-BBF3-07D78A4D0C3B}" type="presParOf" srcId="{4BAEBD7E-13E9-4C47-9A1D-BBB7533DF91B}" destId="{197A6BA5-C2C5-4238-AF8A-E290560A1FCE}" srcOrd="1" destOrd="0" presId="urn:microsoft.com/office/officeart/2005/8/layout/hierarchy1"/>
    <dgm:cxn modelId="{08465711-DEE0-4449-8134-06752D561959}" type="presParOf" srcId="{197A6BA5-C2C5-4238-AF8A-E290560A1FCE}" destId="{7D0EA9C8-09B5-4C30-AB70-F4328E9EFF8D}" srcOrd="0" destOrd="0" presId="urn:microsoft.com/office/officeart/2005/8/layout/hierarchy1"/>
    <dgm:cxn modelId="{7B1AE8AC-7729-4448-90BF-5C53D516C00C}" type="presParOf" srcId="{197A6BA5-C2C5-4238-AF8A-E290560A1FCE}" destId="{8109EDB6-64DB-45B4-B0FE-3E0C3EDE5E46}" srcOrd="1" destOrd="0" presId="urn:microsoft.com/office/officeart/2005/8/layout/hierarchy1"/>
    <dgm:cxn modelId="{3C6AC854-FE32-44E2-A266-AAE34EFD7B81}" type="presParOf" srcId="{8109EDB6-64DB-45B4-B0FE-3E0C3EDE5E46}" destId="{F7342F91-E0D9-40E2-A3A8-DD65A4A9B5C1}" srcOrd="0" destOrd="0" presId="urn:microsoft.com/office/officeart/2005/8/layout/hierarchy1"/>
    <dgm:cxn modelId="{5B313DA5-2A66-4F44-8423-176C1278C6FC}" type="presParOf" srcId="{F7342F91-E0D9-40E2-A3A8-DD65A4A9B5C1}" destId="{04505C42-FF82-44D3-A0E7-7426BF2809E4}" srcOrd="0" destOrd="0" presId="urn:microsoft.com/office/officeart/2005/8/layout/hierarchy1"/>
    <dgm:cxn modelId="{28683FBC-1184-475B-9DFD-CEFAA7C5E5FB}" type="presParOf" srcId="{F7342F91-E0D9-40E2-A3A8-DD65A4A9B5C1}" destId="{5051F816-B900-4A9F-ADC9-01C65A1376C2}" srcOrd="1" destOrd="0" presId="urn:microsoft.com/office/officeart/2005/8/layout/hierarchy1"/>
    <dgm:cxn modelId="{2B034628-60A3-444B-B97B-CD74EB6E0289}" type="presParOf" srcId="{8109EDB6-64DB-45B4-B0FE-3E0C3EDE5E46}" destId="{708E5576-5997-4859-867A-A1138CD833DE}" srcOrd="1" destOrd="0" presId="urn:microsoft.com/office/officeart/2005/8/layout/hierarchy1"/>
    <dgm:cxn modelId="{061CE9AE-8431-4949-A85E-8A39DCE71CFE}" type="presParOf" srcId="{197A6BA5-C2C5-4238-AF8A-E290560A1FCE}" destId="{287B4EB2-959D-47E5-92C4-7F56CC83D1C0}" srcOrd="2" destOrd="0" presId="urn:microsoft.com/office/officeart/2005/8/layout/hierarchy1"/>
    <dgm:cxn modelId="{7C84A862-4B6D-48E4-A136-472D9214F60A}" type="presParOf" srcId="{197A6BA5-C2C5-4238-AF8A-E290560A1FCE}" destId="{69697238-1CCC-440C-95FF-02332AAE1D64}" srcOrd="3" destOrd="0" presId="urn:microsoft.com/office/officeart/2005/8/layout/hierarchy1"/>
    <dgm:cxn modelId="{5B159940-8B00-4A7D-BF48-48CF047A919F}" type="presParOf" srcId="{69697238-1CCC-440C-95FF-02332AAE1D64}" destId="{17CE7BA5-A3CB-41AC-BBB2-605259E28F57}" srcOrd="0" destOrd="0" presId="urn:microsoft.com/office/officeart/2005/8/layout/hierarchy1"/>
    <dgm:cxn modelId="{1870A608-597B-43D5-BB4E-EDF04CEC97CF}" type="presParOf" srcId="{17CE7BA5-A3CB-41AC-BBB2-605259E28F57}" destId="{CEEB66FF-A31B-4DA6-8EE6-91AEC5D28BBA}" srcOrd="0" destOrd="0" presId="urn:microsoft.com/office/officeart/2005/8/layout/hierarchy1"/>
    <dgm:cxn modelId="{324C7C74-F6C2-4733-B352-D09ED651DE10}" type="presParOf" srcId="{17CE7BA5-A3CB-41AC-BBB2-605259E28F57}" destId="{1A05B6E1-BD53-46EE-998C-68EAEDD4A927}" srcOrd="1" destOrd="0" presId="urn:microsoft.com/office/officeart/2005/8/layout/hierarchy1"/>
    <dgm:cxn modelId="{57DE3E45-3CBF-4608-94E6-433E8C89EB1D}" type="presParOf" srcId="{69697238-1CCC-440C-95FF-02332AAE1D64}" destId="{06CBE288-887F-4CE8-925B-BA036C63CD97}" srcOrd="1" destOrd="0" presId="urn:microsoft.com/office/officeart/2005/8/layout/hierarchy1"/>
    <dgm:cxn modelId="{B9E7F562-51AA-43C0-ADA3-B804211E65AB}" type="presParOf" srcId="{197A6BA5-C2C5-4238-AF8A-E290560A1FCE}" destId="{69E29A06-34D5-41D5-B536-83769B107D2C}" srcOrd="4" destOrd="0" presId="urn:microsoft.com/office/officeart/2005/8/layout/hierarchy1"/>
    <dgm:cxn modelId="{6A449500-283A-4D0F-BB8F-0183BE1D130B}" type="presParOf" srcId="{197A6BA5-C2C5-4238-AF8A-E290560A1FCE}" destId="{5137A749-D389-4B36-B0C4-B01E36B620E9}" srcOrd="5" destOrd="0" presId="urn:microsoft.com/office/officeart/2005/8/layout/hierarchy1"/>
    <dgm:cxn modelId="{1F4D2AFD-6AA5-423E-B90B-0A9B6EE06B63}" type="presParOf" srcId="{5137A749-D389-4B36-B0C4-B01E36B620E9}" destId="{F9AD1807-4123-4541-B3D3-D834DEBEDCA8}" srcOrd="0" destOrd="0" presId="urn:microsoft.com/office/officeart/2005/8/layout/hierarchy1"/>
    <dgm:cxn modelId="{2CCB4A26-96ED-4B44-BE0C-39238CC2B70C}" type="presParOf" srcId="{F9AD1807-4123-4541-B3D3-D834DEBEDCA8}" destId="{B7C83FE4-19F3-427C-A068-6CC62ACDB96F}" srcOrd="0" destOrd="0" presId="urn:microsoft.com/office/officeart/2005/8/layout/hierarchy1"/>
    <dgm:cxn modelId="{E3B8A5DE-96DA-45AA-AAE4-5EE66345FB68}" type="presParOf" srcId="{F9AD1807-4123-4541-B3D3-D834DEBEDCA8}" destId="{1E26CF91-6671-4A5D-B043-21704B8D08AF}" srcOrd="1" destOrd="0" presId="urn:microsoft.com/office/officeart/2005/8/layout/hierarchy1"/>
    <dgm:cxn modelId="{38CFA9B8-5F42-4EDB-A111-E6141BF3016B}" type="presParOf" srcId="{5137A749-D389-4B36-B0C4-B01E36B620E9}" destId="{A475220E-D378-4539-A956-3C93883AF7A2}" srcOrd="1" destOrd="0" presId="urn:microsoft.com/office/officeart/2005/8/layout/hierarchy1"/>
    <dgm:cxn modelId="{32DA3EA2-D77D-4CB4-A55E-6CAE383761F9}" type="presParOf" srcId="{197A6BA5-C2C5-4238-AF8A-E290560A1FCE}" destId="{B7591538-5642-4A6B-B61F-2CAED6CDAD07}" srcOrd="6" destOrd="0" presId="urn:microsoft.com/office/officeart/2005/8/layout/hierarchy1"/>
    <dgm:cxn modelId="{84B4B1F6-23A4-4161-9E4F-6BACAFF92BA3}" type="presParOf" srcId="{197A6BA5-C2C5-4238-AF8A-E290560A1FCE}" destId="{9DDE4A46-1059-4CF1-9B36-F91772E27224}" srcOrd="7" destOrd="0" presId="urn:microsoft.com/office/officeart/2005/8/layout/hierarchy1"/>
    <dgm:cxn modelId="{ADC41272-91F6-494A-B4C0-85AF2DB19D1C}" type="presParOf" srcId="{9DDE4A46-1059-4CF1-9B36-F91772E27224}" destId="{E4222E98-6CE7-41FC-A32A-245A4A9B490F}" srcOrd="0" destOrd="0" presId="urn:microsoft.com/office/officeart/2005/8/layout/hierarchy1"/>
    <dgm:cxn modelId="{4176FECE-A5E5-41EE-AB77-C03BE93A3A94}" type="presParOf" srcId="{E4222E98-6CE7-41FC-A32A-245A4A9B490F}" destId="{6204E275-FAA6-4B62-B2D8-2BC21933E5B1}" srcOrd="0" destOrd="0" presId="urn:microsoft.com/office/officeart/2005/8/layout/hierarchy1"/>
    <dgm:cxn modelId="{202BCC85-52D5-459B-BE0F-179484076955}" type="presParOf" srcId="{E4222E98-6CE7-41FC-A32A-245A4A9B490F}" destId="{803D7982-57E9-45ED-9D1F-6988F67C045C}" srcOrd="1" destOrd="0" presId="urn:microsoft.com/office/officeart/2005/8/layout/hierarchy1"/>
    <dgm:cxn modelId="{C836A1FA-41BB-4D37-A849-CAD5EE0B0A31}" type="presParOf" srcId="{9DDE4A46-1059-4CF1-9B36-F91772E27224}" destId="{5363E44A-DA68-4514-A10E-6F8D82BEE973}" srcOrd="1" destOrd="0" presId="urn:microsoft.com/office/officeart/2005/8/layout/hierarchy1"/>
  </dgm:cxnLst>
  <dgm:bg>
    <a:noFill/>
  </dgm:bg>
  <dgm:whole>
    <a:ln>
      <a:solidFill>
        <a:schemeClr val="tx1">
          <a:alpha val="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91538-5642-4A6B-B61F-2CAED6CDAD07}">
      <dsp:nvSpPr>
        <dsp:cNvPr id="0" name=""/>
        <dsp:cNvSpPr/>
      </dsp:nvSpPr>
      <dsp:spPr>
        <a:xfrm>
          <a:off x="5343059" y="2772488"/>
          <a:ext cx="2049865" cy="325183"/>
        </a:xfrm>
        <a:custGeom>
          <a:avLst/>
          <a:gdLst/>
          <a:ahLst/>
          <a:cxnLst/>
          <a:rect l="0" t="0" r="0" b="0"/>
          <a:pathLst>
            <a:path>
              <a:moveTo>
                <a:pt x="0" y="0"/>
              </a:moveTo>
              <a:lnTo>
                <a:pt x="0" y="221602"/>
              </a:lnTo>
              <a:lnTo>
                <a:pt x="2049865" y="221602"/>
              </a:lnTo>
              <a:lnTo>
                <a:pt x="2049865" y="325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E29A06-34D5-41D5-B536-83769B107D2C}">
      <dsp:nvSpPr>
        <dsp:cNvPr id="0" name=""/>
        <dsp:cNvSpPr/>
      </dsp:nvSpPr>
      <dsp:spPr>
        <a:xfrm>
          <a:off x="5343059" y="2772488"/>
          <a:ext cx="683288" cy="325183"/>
        </a:xfrm>
        <a:custGeom>
          <a:avLst/>
          <a:gdLst/>
          <a:ahLst/>
          <a:cxnLst/>
          <a:rect l="0" t="0" r="0" b="0"/>
          <a:pathLst>
            <a:path>
              <a:moveTo>
                <a:pt x="0" y="0"/>
              </a:moveTo>
              <a:lnTo>
                <a:pt x="0" y="221602"/>
              </a:lnTo>
              <a:lnTo>
                <a:pt x="683288" y="221602"/>
              </a:lnTo>
              <a:lnTo>
                <a:pt x="683288" y="325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7B4EB2-959D-47E5-92C4-7F56CC83D1C0}">
      <dsp:nvSpPr>
        <dsp:cNvPr id="0" name=""/>
        <dsp:cNvSpPr/>
      </dsp:nvSpPr>
      <dsp:spPr>
        <a:xfrm>
          <a:off x="4659771" y="2772488"/>
          <a:ext cx="683288" cy="325183"/>
        </a:xfrm>
        <a:custGeom>
          <a:avLst/>
          <a:gdLst/>
          <a:ahLst/>
          <a:cxnLst/>
          <a:rect l="0" t="0" r="0" b="0"/>
          <a:pathLst>
            <a:path>
              <a:moveTo>
                <a:pt x="683288" y="0"/>
              </a:moveTo>
              <a:lnTo>
                <a:pt x="683288" y="221602"/>
              </a:lnTo>
              <a:lnTo>
                <a:pt x="0" y="221602"/>
              </a:lnTo>
              <a:lnTo>
                <a:pt x="0" y="325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0EA9C8-09B5-4C30-AB70-F4328E9EFF8D}">
      <dsp:nvSpPr>
        <dsp:cNvPr id="0" name=""/>
        <dsp:cNvSpPr/>
      </dsp:nvSpPr>
      <dsp:spPr>
        <a:xfrm>
          <a:off x="3293194" y="2772488"/>
          <a:ext cx="2049865" cy="325183"/>
        </a:xfrm>
        <a:custGeom>
          <a:avLst/>
          <a:gdLst/>
          <a:ahLst/>
          <a:cxnLst/>
          <a:rect l="0" t="0" r="0" b="0"/>
          <a:pathLst>
            <a:path>
              <a:moveTo>
                <a:pt x="2049865" y="0"/>
              </a:moveTo>
              <a:lnTo>
                <a:pt x="2049865" y="221602"/>
              </a:lnTo>
              <a:lnTo>
                <a:pt x="0" y="221602"/>
              </a:lnTo>
              <a:lnTo>
                <a:pt x="0" y="325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AD6C33-41F0-46CE-AD8E-089CCD02B708}">
      <dsp:nvSpPr>
        <dsp:cNvPr id="0" name=""/>
        <dsp:cNvSpPr/>
      </dsp:nvSpPr>
      <dsp:spPr>
        <a:xfrm>
          <a:off x="2951550" y="1737306"/>
          <a:ext cx="2391509" cy="325183"/>
        </a:xfrm>
        <a:custGeom>
          <a:avLst/>
          <a:gdLst/>
          <a:ahLst/>
          <a:cxnLst/>
          <a:rect l="0" t="0" r="0" b="0"/>
          <a:pathLst>
            <a:path>
              <a:moveTo>
                <a:pt x="0" y="0"/>
              </a:moveTo>
              <a:lnTo>
                <a:pt x="0" y="221602"/>
              </a:lnTo>
              <a:lnTo>
                <a:pt x="2391509" y="221602"/>
              </a:lnTo>
              <a:lnTo>
                <a:pt x="2391509" y="3251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E2A1D1-76EF-408A-8F5C-3E686412A8E4}">
      <dsp:nvSpPr>
        <dsp:cNvPr id="0" name=""/>
        <dsp:cNvSpPr/>
      </dsp:nvSpPr>
      <dsp:spPr>
        <a:xfrm>
          <a:off x="1880897" y="2772488"/>
          <a:ext cx="91440" cy="325183"/>
        </a:xfrm>
        <a:custGeom>
          <a:avLst/>
          <a:gdLst/>
          <a:ahLst/>
          <a:cxnLst/>
          <a:rect l="0" t="0" r="0" b="0"/>
          <a:pathLst>
            <a:path>
              <a:moveTo>
                <a:pt x="45720" y="0"/>
              </a:moveTo>
              <a:lnTo>
                <a:pt x="45720" y="325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E0A53A-67BE-4914-B762-C5C6474C15E4}">
      <dsp:nvSpPr>
        <dsp:cNvPr id="0" name=""/>
        <dsp:cNvSpPr/>
      </dsp:nvSpPr>
      <dsp:spPr>
        <a:xfrm>
          <a:off x="1926617" y="1737306"/>
          <a:ext cx="1024932" cy="325183"/>
        </a:xfrm>
        <a:custGeom>
          <a:avLst/>
          <a:gdLst/>
          <a:ahLst/>
          <a:cxnLst/>
          <a:rect l="0" t="0" r="0" b="0"/>
          <a:pathLst>
            <a:path>
              <a:moveTo>
                <a:pt x="1024932" y="0"/>
              </a:moveTo>
              <a:lnTo>
                <a:pt x="1024932" y="221602"/>
              </a:lnTo>
              <a:lnTo>
                <a:pt x="0" y="221602"/>
              </a:lnTo>
              <a:lnTo>
                <a:pt x="0" y="3251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BEE8B9-1C35-4814-8570-22398155FCB7}">
      <dsp:nvSpPr>
        <dsp:cNvPr id="0" name=""/>
        <dsp:cNvSpPr/>
      </dsp:nvSpPr>
      <dsp:spPr>
        <a:xfrm>
          <a:off x="514320" y="2772488"/>
          <a:ext cx="91440" cy="325183"/>
        </a:xfrm>
        <a:custGeom>
          <a:avLst/>
          <a:gdLst/>
          <a:ahLst/>
          <a:cxnLst/>
          <a:rect l="0" t="0" r="0" b="0"/>
          <a:pathLst>
            <a:path>
              <a:moveTo>
                <a:pt x="45720" y="0"/>
              </a:moveTo>
              <a:lnTo>
                <a:pt x="45720" y="325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88189E-F493-4BDA-AD28-C9FAC0FA27BE}">
      <dsp:nvSpPr>
        <dsp:cNvPr id="0" name=""/>
        <dsp:cNvSpPr/>
      </dsp:nvSpPr>
      <dsp:spPr>
        <a:xfrm>
          <a:off x="560040" y="1737306"/>
          <a:ext cx="2391509" cy="325183"/>
        </a:xfrm>
        <a:custGeom>
          <a:avLst/>
          <a:gdLst/>
          <a:ahLst/>
          <a:cxnLst/>
          <a:rect l="0" t="0" r="0" b="0"/>
          <a:pathLst>
            <a:path>
              <a:moveTo>
                <a:pt x="2391509" y="0"/>
              </a:moveTo>
              <a:lnTo>
                <a:pt x="2391509" y="221602"/>
              </a:lnTo>
              <a:lnTo>
                <a:pt x="0" y="221602"/>
              </a:lnTo>
              <a:lnTo>
                <a:pt x="0" y="3251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931C93-5482-4636-93A8-FC74AADD621C}">
      <dsp:nvSpPr>
        <dsp:cNvPr id="0" name=""/>
        <dsp:cNvSpPr/>
      </dsp:nvSpPr>
      <dsp:spPr>
        <a:xfrm>
          <a:off x="2392495" y="1027307"/>
          <a:ext cx="1118108" cy="709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1BA4E9-69DB-4A5A-964D-AC14AD5C91E7}">
      <dsp:nvSpPr>
        <dsp:cNvPr id="0" name=""/>
        <dsp:cNvSpPr/>
      </dsp:nvSpPr>
      <dsp:spPr>
        <a:xfrm>
          <a:off x="2516730" y="1145329"/>
          <a:ext cx="1118108" cy="709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Comic Sans MS" panose="030F0702030302020204" pitchFamily="66" charset="0"/>
            </a:rPr>
            <a:t>Current </a:t>
          </a:r>
          <a:r>
            <a:rPr lang="en-US" sz="1000" kern="1200" dirty="0" smtClean="0">
              <a:latin typeface="Comic Sans MS" panose="030F0702030302020204" pitchFamily="66" charset="0"/>
            </a:rPr>
            <a:t>Classification</a:t>
          </a:r>
          <a:endParaRPr lang="en-US" sz="1000" kern="1200" dirty="0">
            <a:latin typeface="Comic Sans MS" panose="030F0702030302020204" pitchFamily="66" charset="0"/>
          </a:endParaRPr>
        </a:p>
      </dsp:txBody>
      <dsp:txXfrm>
        <a:off x="2537525" y="1166124"/>
        <a:ext cx="1076518" cy="668408"/>
      </dsp:txXfrm>
    </dsp:sp>
    <dsp:sp modelId="{CA43A1A3-C30A-4571-9576-A7C4037F3D1C}">
      <dsp:nvSpPr>
        <dsp:cNvPr id="0" name=""/>
        <dsp:cNvSpPr/>
      </dsp:nvSpPr>
      <dsp:spPr>
        <a:xfrm>
          <a:off x="985" y="2062489"/>
          <a:ext cx="1118108" cy="709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6CF2ED-DA0A-4CD3-8730-AE1CF8E5DBF9}">
      <dsp:nvSpPr>
        <dsp:cNvPr id="0" name=""/>
        <dsp:cNvSpPr/>
      </dsp:nvSpPr>
      <dsp:spPr>
        <a:xfrm>
          <a:off x="125220" y="2180511"/>
          <a:ext cx="1118108" cy="709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Comic Sans MS" panose="030F0702030302020204" pitchFamily="66" charset="0"/>
            </a:rPr>
            <a:t>Domain Bacteria</a:t>
          </a:r>
          <a:endParaRPr lang="en-US" sz="1000" kern="1200" dirty="0">
            <a:latin typeface="Comic Sans MS" panose="030F0702030302020204" pitchFamily="66" charset="0"/>
          </a:endParaRPr>
        </a:p>
      </dsp:txBody>
      <dsp:txXfrm>
        <a:off x="146015" y="2201306"/>
        <a:ext cx="1076518" cy="668408"/>
      </dsp:txXfrm>
    </dsp:sp>
    <dsp:sp modelId="{48C01080-F44D-4FEC-964A-E07971980255}">
      <dsp:nvSpPr>
        <dsp:cNvPr id="0" name=""/>
        <dsp:cNvSpPr/>
      </dsp:nvSpPr>
      <dsp:spPr>
        <a:xfrm>
          <a:off x="985" y="3097671"/>
          <a:ext cx="1118108" cy="709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1F808A-5BFC-4C53-91ED-F29D79053184}">
      <dsp:nvSpPr>
        <dsp:cNvPr id="0" name=""/>
        <dsp:cNvSpPr/>
      </dsp:nvSpPr>
      <dsp:spPr>
        <a:xfrm>
          <a:off x="125220" y="3215693"/>
          <a:ext cx="1118108" cy="709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Comic Sans MS" panose="030F0702030302020204" pitchFamily="66" charset="0"/>
            </a:rPr>
            <a:t>Kingdom Eubacteria</a:t>
          </a:r>
          <a:endParaRPr lang="en-US" sz="1000" kern="1200" dirty="0">
            <a:latin typeface="Comic Sans MS" panose="030F0702030302020204" pitchFamily="66" charset="0"/>
          </a:endParaRPr>
        </a:p>
      </dsp:txBody>
      <dsp:txXfrm>
        <a:off x="146015" y="3236488"/>
        <a:ext cx="1076518" cy="668408"/>
      </dsp:txXfrm>
    </dsp:sp>
    <dsp:sp modelId="{3AB36F3F-2800-4F4D-A150-C29E1C18E4A8}">
      <dsp:nvSpPr>
        <dsp:cNvPr id="0" name=""/>
        <dsp:cNvSpPr/>
      </dsp:nvSpPr>
      <dsp:spPr>
        <a:xfrm>
          <a:off x="1367563" y="2062489"/>
          <a:ext cx="1118108" cy="709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138F64-B5A1-457D-B3EE-86DC41356CB9}">
      <dsp:nvSpPr>
        <dsp:cNvPr id="0" name=""/>
        <dsp:cNvSpPr/>
      </dsp:nvSpPr>
      <dsp:spPr>
        <a:xfrm>
          <a:off x="1491797" y="2180511"/>
          <a:ext cx="1118108" cy="709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Comic Sans MS" panose="030F0702030302020204" pitchFamily="66" charset="0"/>
            </a:rPr>
            <a:t>Domain </a:t>
          </a:r>
          <a:r>
            <a:rPr lang="en-US" sz="1000" kern="1200" dirty="0" err="1" smtClean="0">
              <a:latin typeface="Comic Sans MS" panose="030F0702030302020204" pitchFamily="66" charset="0"/>
            </a:rPr>
            <a:t>Archaea</a:t>
          </a:r>
          <a:endParaRPr lang="en-US" sz="1000" kern="1200" dirty="0">
            <a:latin typeface="Comic Sans MS" panose="030F0702030302020204" pitchFamily="66" charset="0"/>
          </a:endParaRPr>
        </a:p>
      </dsp:txBody>
      <dsp:txXfrm>
        <a:off x="1512592" y="2201306"/>
        <a:ext cx="1076518" cy="668408"/>
      </dsp:txXfrm>
    </dsp:sp>
    <dsp:sp modelId="{27283948-1BEC-4190-96D4-69B3EC43442B}">
      <dsp:nvSpPr>
        <dsp:cNvPr id="0" name=""/>
        <dsp:cNvSpPr/>
      </dsp:nvSpPr>
      <dsp:spPr>
        <a:xfrm>
          <a:off x="1367563" y="3097671"/>
          <a:ext cx="1118108" cy="709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94AD2C-058F-4718-B994-E7E2FD0FB3C9}">
      <dsp:nvSpPr>
        <dsp:cNvPr id="0" name=""/>
        <dsp:cNvSpPr/>
      </dsp:nvSpPr>
      <dsp:spPr>
        <a:xfrm>
          <a:off x="1491797" y="3215693"/>
          <a:ext cx="1118108" cy="709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Comic Sans MS" panose="030F0702030302020204" pitchFamily="66" charset="0"/>
            </a:rPr>
            <a:t>Kingdom </a:t>
          </a:r>
          <a:r>
            <a:rPr lang="en-US" sz="1000" kern="1200" dirty="0" err="1" smtClean="0">
              <a:latin typeface="Comic Sans MS" panose="030F0702030302020204" pitchFamily="66" charset="0"/>
            </a:rPr>
            <a:t>Archaebacteria</a:t>
          </a:r>
          <a:endParaRPr lang="en-US" sz="1000" kern="1200" dirty="0">
            <a:latin typeface="Comic Sans MS" panose="030F0702030302020204" pitchFamily="66" charset="0"/>
          </a:endParaRPr>
        </a:p>
      </dsp:txBody>
      <dsp:txXfrm>
        <a:off x="1512592" y="3236488"/>
        <a:ext cx="1076518" cy="668408"/>
      </dsp:txXfrm>
    </dsp:sp>
    <dsp:sp modelId="{423A4DC2-EE40-47B9-8D91-57F6D0BB52A4}">
      <dsp:nvSpPr>
        <dsp:cNvPr id="0" name=""/>
        <dsp:cNvSpPr/>
      </dsp:nvSpPr>
      <dsp:spPr>
        <a:xfrm>
          <a:off x="4784005" y="2062489"/>
          <a:ext cx="1118108" cy="709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FAA559-088E-45E9-9FAE-AFF804EB9911}">
      <dsp:nvSpPr>
        <dsp:cNvPr id="0" name=""/>
        <dsp:cNvSpPr/>
      </dsp:nvSpPr>
      <dsp:spPr>
        <a:xfrm>
          <a:off x="4908239" y="2180511"/>
          <a:ext cx="1118108" cy="709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Comic Sans MS" panose="030F0702030302020204" pitchFamily="66" charset="0"/>
            </a:rPr>
            <a:t>Domain </a:t>
          </a:r>
          <a:r>
            <a:rPr lang="en-US" sz="1000" kern="1200" dirty="0" err="1" smtClean="0">
              <a:latin typeface="Comic Sans MS" panose="030F0702030302020204" pitchFamily="66" charset="0"/>
            </a:rPr>
            <a:t>Eukarya</a:t>
          </a:r>
          <a:endParaRPr lang="en-US" sz="1000" kern="1200" dirty="0">
            <a:latin typeface="Comic Sans MS" panose="030F0702030302020204" pitchFamily="66" charset="0"/>
          </a:endParaRPr>
        </a:p>
      </dsp:txBody>
      <dsp:txXfrm>
        <a:off x="4929034" y="2201306"/>
        <a:ext cx="1076518" cy="668408"/>
      </dsp:txXfrm>
    </dsp:sp>
    <dsp:sp modelId="{04505C42-FF82-44D3-A0E7-7426BF2809E4}">
      <dsp:nvSpPr>
        <dsp:cNvPr id="0" name=""/>
        <dsp:cNvSpPr/>
      </dsp:nvSpPr>
      <dsp:spPr>
        <a:xfrm>
          <a:off x="2734140" y="3097671"/>
          <a:ext cx="1118108" cy="709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51F816-B900-4A9F-ADC9-01C65A1376C2}">
      <dsp:nvSpPr>
        <dsp:cNvPr id="0" name=""/>
        <dsp:cNvSpPr/>
      </dsp:nvSpPr>
      <dsp:spPr>
        <a:xfrm>
          <a:off x="2858374" y="3215693"/>
          <a:ext cx="1118108" cy="709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Comic Sans MS" panose="030F0702030302020204" pitchFamily="66" charset="0"/>
            </a:rPr>
            <a:t>Kingdom Protista</a:t>
          </a:r>
          <a:endParaRPr lang="en-US" sz="1000" kern="1200" dirty="0">
            <a:latin typeface="Comic Sans MS" panose="030F0702030302020204" pitchFamily="66" charset="0"/>
          </a:endParaRPr>
        </a:p>
      </dsp:txBody>
      <dsp:txXfrm>
        <a:off x="2879169" y="3236488"/>
        <a:ext cx="1076518" cy="668408"/>
      </dsp:txXfrm>
    </dsp:sp>
    <dsp:sp modelId="{CEEB66FF-A31B-4DA6-8EE6-91AEC5D28BBA}">
      <dsp:nvSpPr>
        <dsp:cNvPr id="0" name=""/>
        <dsp:cNvSpPr/>
      </dsp:nvSpPr>
      <dsp:spPr>
        <a:xfrm>
          <a:off x="4100717" y="3097671"/>
          <a:ext cx="1118108" cy="709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05B6E1-BD53-46EE-998C-68EAEDD4A927}">
      <dsp:nvSpPr>
        <dsp:cNvPr id="0" name=""/>
        <dsp:cNvSpPr/>
      </dsp:nvSpPr>
      <dsp:spPr>
        <a:xfrm>
          <a:off x="4224951" y="3215693"/>
          <a:ext cx="1118108" cy="709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Comic Sans MS" panose="030F0702030302020204" pitchFamily="66" charset="0"/>
            </a:rPr>
            <a:t>Kingdom Plantae</a:t>
          </a:r>
          <a:endParaRPr lang="en-US" sz="1000" kern="1200" dirty="0">
            <a:latin typeface="Comic Sans MS" panose="030F0702030302020204" pitchFamily="66" charset="0"/>
          </a:endParaRPr>
        </a:p>
      </dsp:txBody>
      <dsp:txXfrm>
        <a:off x="4245746" y="3236488"/>
        <a:ext cx="1076518" cy="668408"/>
      </dsp:txXfrm>
    </dsp:sp>
    <dsp:sp modelId="{B7C83FE4-19F3-427C-A068-6CC62ACDB96F}">
      <dsp:nvSpPr>
        <dsp:cNvPr id="0" name=""/>
        <dsp:cNvSpPr/>
      </dsp:nvSpPr>
      <dsp:spPr>
        <a:xfrm>
          <a:off x="5467294" y="3097671"/>
          <a:ext cx="1118108" cy="709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26CF91-6671-4A5D-B043-21704B8D08AF}">
      <dsp:nvSpPr>
        <dsp:cNvPr id="0" name=""/>
        <dsp:cNvSpPr/>
      </dsp:nvSpPr>
      <dsp:spPr>
        <a:xfrm>
          <a:off x="5591528" y="3215693"/>
          <a:ext cx="1118108" cy="709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Comic Sans MS" panose="030F0702030302020204" pitchFamily="66" charset="0"/>
            </a:rPr>
            <a:t>Kingdom Fungi</a:t>
          </a:r>
          <a:endParaRPr lang="en-US" sz="1000" kern="1200" dirty="0">
            <a:latin typeface="Comic Sans MS" panose="030F0702030302020204" pitchFamily="66" charset="0"/>
          </a:endParaRPr>
        </a:p>
      </dsp:txBody>
      <dsp:txXfrm>
        <a:off x="5612323" y="3236488"/>
        <a:ext cx="1076518" cy="668408"/>
      </dsp:txXfrm>
    </dsp:sp>
    <dsp:sp modelId="{6204E275-FAA6-4B62-B2D8-2BC21933E5B1}">
      <dsp:nvSpPr>
        <dsp:cNvPr id="0" name=""/>
        <dsp:cNvSpPr/>
      </dsp:nvSpPr>
      <dsp:spPr>
        <a:xfrm>
          <a:off x="6833871" y="3097671"/>
          <a:ext cx="1118108" cy="709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3D7982-57E9-45ED-9D1F-6988F67C045C}">
      <dsp:nvSpPr>
        <dsp:cNvPr id="0" name=""/>
        <dsp:cNvSpPr/>
      </dsp:nvSpPr>
      <dsp:spPr>
        <a:xfrm>
          <a:off x="6958105" y="3215693"/>
          <a:ext cx="1118108" cy="709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Comic Sans MS" panose="030F0702030302020204" pitchFamily="66" charset="0"/>
            </a:rPr>
            <a:t>Kingdom </a:t>
          </a:r>
          <a:r>
            <a:rPr lang="en-US" sz="1000" kern="1200" dirty="0" err="1" smtClean="0">
              <a:latin typeface="Comic Sans MS" panose="030F0702030302020204" pitchFamily="66" charset="0"/>
            </a:rPr>
            <a:t>Animalia</a:t>
          </a:r>
          <a:endParaRPr lang="en-US" sz="1000" kern="1200" dirty="0">
            <a:latin typeface="Comic Sans MS" panose="030F0702030302020204" pitchFamily="66" charset="0"/>
          </a:endParaRPr>
        </a:p>
      </dsp:txBody>
      <dsp:txXfrm>
        <a:off x="6978900" y="3236488"/>
        <a:ext cx="1076518" cy="6684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2BB1C8B-770D-4253-A3F4-A0866327AEA5}" type="datetimeFigureOut">
              <a:rPr lang="en-US"/>
              <a:pPr>
                <a:defRPr/>
              </a:pPr>
              <a:t>1/21/2014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E6E8024-0336-4F72-99F2-7951A15419A3}" type="slidenum">
              <a:rPr lang="en-US"/>
              <a:pPr>
                <a:defRPr/>
              </a:pPr>
              <a:t>‹#›</a:t>
            </a:fld>
            <a:endParaRPr lang="en-US"/>
          </a:p>
        </p:txBody>
      </p:sp>
    </p:spTree>
    <p:extLst>
      <p:ext uri="{BB962C8B-B14F-4D97-AF65-F5344CB8AC3E}">
        <p14:creationId xmlns:p14="http://schemas.microsoft.com/office/powerpoint/2010/main" val="2066030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FD54684-8452-4BEC-AC24-D795D3376E96}" type="datetimeFigureOut">
              <a:rPr lang="en-US"/>
              <a:pPr>
                <a:defRPr/>
              </a:pPr>
              <a:t>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D6D33316-03DB-45B4-AC29-467571C7EFE2}" type="slidenum">
              <a:rPr lang="en-US"/>
              <a:pPr>
                <a:defRPr/>
              </a:pPr>
              <a:t>‹#›</a:t>
            </a:fld>
            <a:endParaRPr lang="en-US"/>
          </a:p>
        </p:txBody>
      </p:sp>
    </p:spTree>
    <p:extLst>
      <p:ext uri="{BB962C8B-B14F-4D97-AF65-F5344CB8AC3E}">
        <p14:creationId xmlns:p14="http://schemas.microsoft.com/office/powerpoint/2010/main" val="1313475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499A4A-D43D-4771-8E00-5FC089258C04}" type="slidenum">
              <a:rPr lang="en-US"/>
              <a:pPr>
                <a:defRPr/>
              </a:pPr>
              <a:t>‹#›</a:t>
            </a:fld>
            <a:endParaRPr lang="en-US"/>
          </a:p>
        </p:txBody>
      </p:sp>
    </p:spTree>
    <p:extLst>
      <p:ext uri="{BB962C8B-B14F-4D97-AF65-F5344CB8AC3E}">
        <p14:creationId xmlns:p14="http://schemas.microsoft.com/office/powerpoint/2010/main" val="793884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913597-3DC2-40D6-9C1B-77FAFB0A7220}" type="slidenum">
              <a:rPr lang="en-US"/>
              <a:pPr>
                <a:defRPr/>
              </a:pPr>
              <a:t>‹#›</a:t>
            </a:fld>
            <a:endParaRPr lang="en-US"/>
          </a:p>
        </p:txBody>
      </p:sp>
    </p:spTree>
    <p:extLst>
      <p:ext uri="{BB962C8B-B14F-4D97-AF65-F5344CB8AC3E}">
        <p14:creationId xmlns:p14="http://schemas.microsoft.com/office/powerpoint/2010/main" val="371046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406994-89A3-4650-931B-3975434D3FDA}" type="slidenum">
              <a:rPr lang="en-US"/>
              <a:pPr>
                <a:defRPr/>
              </a:pPr>
              <a:t>‹#›</a:t>
            </a:fld>
            <a:endParaRPr lang="en-US"/>
          </a:p>
        </p:txBody>
      </p:sp>
    </p:spTree>
    <p:extLst>
      <p:ext uri="{BB962C8B-B14F-4D97-AF65-F5344CB8AC3E}">
        <p14:creationId xmlns:p14="http://schemas.microsoft.com/office/powerpoint/2010/main" val="3411018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597EB4-3EC6-4BEC-978B-E3F647D104AC}" type="slidenum">
              <a:rPr lang="en-US"/>
              <a:pPr>
                <a:defRPr/>
              </a:pPr>
              <a:t>‹#›</a:t>
            </a:fld>
            <a:endParaRPr lang="en-US"/>
          </a:p>
        </p:txBody>
      </p:sp>
    </p:spTree>
    <p:extLst>
      <p:ext uri="{BB962C8B-B14F-4D97-AF65-F5344CB8AC3E}">
        <p14:creationId xmlns:p14="http://schemas.microsoft.com/office/powerpoint/2010/main" val="35586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atin typeface="Comic Sans MS" panose="030F0702030302020204" pitchFamily="66"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omic Sans MS" panose="030F0702030302020204" pitchFamily="66" charset="0"/>
              </a:defRPr>
            </a:lvl1pPr>
            <a:lvl2pPr>
              <a:defRPr>
                <a:latin typeface="Comic Sans MS" panose="030F0702030302020204" pitchFamily="66" charset="0"/>
              </a:defRPr>
            </a:lvl2pPr>
            <a:lvl3pPr>
              <a:defRPr>
                <a:latin typeface="Comic Sans MS" panose="030F0702030302020204" pitchFamily="66" charset="0"/>
              </a:defRPr>
            </a:lvl3pPr>
            <a:lvl4pPr>
              <a:defRPr>
                <a:latin typeface="Comic Sans MS" panose="030F0702030302020204" pitchFamily="66" charset="0"/>
              </a:defRPr>
            </a:lvl4pPr>
            <a:lvl5pPr>
              <a:defRPr>
                <a:latin typeface="Comic Sans MS" panose="030F0702030302020204"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5807E8-E044-47B5-9813-2C894FC092F3}" type="slidenum">
              <a:rPr lang="en-US"/>
              <a:pPr>
                <a:defRPr/>
              </a:pPr>
              <a:t>‹#›</a:t>
            </a:fld>
            <a:endParaRPr lang="en-US"/>
          </a:p>
        </p:txBody>
      </p:sp>
    </p:spTree>
    <p:extLst>
      <p:ext uri="{BB962C8B-B14F-4D97-AF65-F5344CB8AC3E}">
        <p14:creationId xmlns:p14="http://schemas.microsoft.com/office/powerpoint/2010/main" val="320978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441031-30AC-4E92-BE8D-C1B487F69DDB}" type="slidenum">
              <a:rPr lang="en-US"/>
              <a:pPr>
                <a:defRPr/>
              </a:pPr>
              <a:t>‹#›</a:t>
            </a:fld>
            <a:endParaRPr lang="en-US"/>
          </a:p>
        </p:txBody>
      </p:sp>
    </p:spTree>
    <p:extLst>
      <p:ext uri="{BB962C8B-B14F-4D97-AF65-F5344CB8AC3E}">
        <p14:creationId xmlns:p14="http://schemas.microsoft.com/office/powerpoint/2010/main" val="2854635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mic Sans MS" panose="030F0702030302020204" pitchFamily="66"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omic Sans MS" panose="030F0702030302020204" pitchFamily="66" charset="0"/>
              </a:defRPr>
            </a:lvl1pPr>
            <a:lvl2pPr>
              <a:defRPr sz="2400">
                <a:latin typeface="Comic Sans MS" panose="030F0702030302020204" pitchFamily="66" charset="0"/>
              </a:defRPr>
            </a:lvl2pPr>
            <a:lvl3pPr>
              <a:defRPr sz="2000">
                <a:latin typeface="Comic Sans MS" panose="030F0702030302020204" pitchFamily="66" charset="0"/>
              </a:defRPr>
            </a:lvl3pPr>
            <a:lvl4pPr>
              <a:defRPr sz="1800">
                <a:latin typeface="Comic Sans MS" panose="030F0702030302020204" pitchFamily="66" charset="0"/>
              </a:defRPr>
            </a:lvl4pPr>
            <a:lvl5pPr>
              <a:defRPr sz="1800">
                <a:latin typeface="Comic Sans MS" panose="030F0702030302020204" pitchFamily="66"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omic Sans MS" panose="030F0702030302020204" pitchFamily="66" charset="0"/>
              </a:defRPr>
            </a:lvl1pPr>
            <a:lvl2pPr>
              <a:defRPr sz="2400">
                <a:latin typeface="Comic Sans MS" panose="030F0702030302020204" pitchFamily="66" charset="0"/>
              </a:defRPr>
            </a:lvl2pPr>
            <a:lvl3pPr>
              <a:defRPr sz="2000">
                <a:latin typeface="Comic Sans MS" panose="030F0702030302020204" pitchFamily="66" charset="0"/>
              </a:defRPr>
            </a:lvl3pPr>
            <a:lvl4pPr>
              <a:defRPr sz="1800">
                <a:latin typeface="Comic Sans MS" panose="030F0702030302020204" pitchFamily="66" charset="0"/>
              </a:defRPr>
            </a:lvl4pPr>
            <a:lvl5pPr>
              <a:defRPr sz="1800">
                <a:latin typeface="Comic Sans MS" panose="030F0702030302020204" pitchFamily="66"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D36380-23A9-4996-B5F7-66D345ED68E1}" type="slidenum">
              <a:rPr lang="en-US"/>
              <a:pPr>
                <a:defRPr/>
              </a:pPr>
              <a:t>‹#›</a:t>
            </a:fld>
            <a:endParaRPr lang="en-US"/>
          </a:p>
        </p:txBody>
      </p:sp>
    </p:spTree>
    <p:extLst>
      <p:ext uri="{BB962C8B-B14F-4D97-AF65-F5344CB8AC3E}">
        <p14:creationId xmlns:p14="http://schemas.microsoft.com/office/powerpoint/2010/main" val="134252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mic Sans MS" panose="030F0702030302020204" pitchFamily="66"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4DF31F-F9CA-4850-A49C-19F224289752}" type="slidenum">
              <a:rPr lang="en-US"/>
              <a:pPr>
                <a:defRPr/>
              </a:pPr>
              <a:t>‹#›</a:t>
            </a:fld>
            <a:endParaRPr lang="en-US"/>
          </a:p>
        </p:txBody>
      </p:sp>
    </p:spTree>
    <p:extLst>
      <p:ext uri="{BB962C8B-B14F-4D97-AF65-F5344CB8AC3E}">
        <p14:creationId xmlns:p14="http://schemas.microsoft.com/office/powerpoint/2010/main" val="289061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E89CA5-3781-463D-A402-253B9F98C097}" type="slidenum">
              <a:rPr lang="en-US"/>
              <a:pPr>
                <a:defRPr/>
              </a:pPr>
              <a:t>‹#›</a:t>
            </a:fld>
            <a:endParaRPr lang="en-US"/>
          </a:p>
        </p:txBody>
      </p:sp>
    </p:spTree>
    <p:extLst>
      <p:ext uri="{BB962C8B-B14F-4D97-AF65-F5344CB8AC3E}">
        <p14:creationId xmlns:p14="http://schemas.microsoft.com/office/powerpoint/2010/main" val="3749469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7DB1A4C-1B65-48D4-B0F7-4A8105861601}" type="slidenum">
              <a:rPr lang="en-US"/>
              <a:pPr>
                <a:defRPr/>
              </a:pPr>
              <a:t>‹#›</a:t>
            </a:fld>
            <a:endParaRPr lang="en-US"/>
          </a:p>
        </p:txBody>
      </p:sp>
    </p:spTree>
    <p:extLst>
      <p:ext uri="{BB962C8B-B14F-4D97-AF65-F5344CB8AC3E}">
        <p14:creationId xmlns:p14="http://schemas.microsoft.com/office/powerpoint/2010/main" val="377229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EFE1CA-6D29-4ED1-AD1A-D6A688F87D9D}" type="slidenum">
              <a:rPr lang="en-US"/>
              <a:pPr>
                <a:defRPr/>
              </a:pPr>
              <a:t>‹#›</a:t>
            </a:fld>
            <a:endParaRPr lang="en-US"/>
          </a:p>
        </p:txBody>
      </p:sp>
    </p:spTree>
    <p:extLst>
      <p:ext uri="{BB962C8B-B14F-4D97-AF65-F5344CB8AC3E}">
        <p14:creationId xmlns:p14="http://schemas.microsoft.com/office/powerpoint/2010/main" val="136313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4CCEE5-1188-4376-8AEA-607BF319E60A}" type="slidenum">
              <a:rPr lang="en-US"/>
              <a:pPr>
                <a:defRPr/>
              </a:pPr>
              <a:t>‹#›</a:t>
            </a:fld>
            <a:endParaRPr lang="en-US"/>
          </a:p>
        </p:txBody>
      </p:sp>
    </p:spTree>
    <p:extLst>
      <p:ext uri="{BB962C8B-B14F-4D97-AF65-F5344CB8AC3E}">
        <p14:creationId xmlns:p14="http://schemas.microsoft.com/office/powerpoint/2010/main" val="1312917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9865E9C-EB40-406D-8BAC-58F6786EE3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400">
          <a:solidFill>
            <a:schemeClr val="tx2"/>
          </a:solidFill>
          <a:latin typeface="Comic Sans MS" panose="030F0702030302020204" pitchFamily="66" charset="0"/>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omic Sans MS" panose="030F0702030302020204" pitchFamily="66"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omic Sans MS" panose="030F0702030302020204" pitchFamily="66" charset="0"/>
        </a:defRPr>
      </a:lvl2pPr>
      <a:lvl3pPr marL="1143000" indent="-228600" algn="l" rtl="0" eaLnBrk="0" fontAlgn="base" hangingPunct="0">
        <a:spcBef>
          <a:spcPct val="20000"/>
        </a:spcBef>
        <a:spcAft>
          <a:spcPct val="0"/>
        </a:spcAft>
        <a:buChar char="•"/>
        <a:defRPr sz="2400">
          <a:solidFill>
            <a:schemeClr val="tx1"/>
          </a:solidFill>
          <a:latin typeface="Comic Sans MS" panose="030F0702030302020204" pitchFamily="66" charset="0"/>
        </a:defRPr>
      </a:lvl3pPr>
      <a:lvl4pPr marL="1600200" indent="-228600" algn="l" rtl="0" eaLnBrk="0" fontAlgn="base" hangingPunct="0">
        <a:spcBef>
          <a:spcPct val="20000"/>
        </a:spcBef>
        <a:spcAft>
          <a:spcPct val="0"/>
        </a:spcAft>
        <a:buChar char="–"/>
        <a:defRPr sz="2000">
          <a:solidFill>
            <a:schemeClr val="tx1"/>
          </a:solidFill>
          <a:latin typeface="Comic Sans MS" panose="030F0702030302020204" pitchFamily="66" charset="0"/>
        </a:defRPr>
      </a:lvl4pPr>
      <a:lvl5pPr marL="2057400" indent="-228600" algn="l" rtl="0" eaLnBrk="0" fontAlgn="base" hangingPunct="0">
        <a:spcBef>
          <a:spcPct val="20000"/>
        </a:spcBef>
        <a:spcAft>
          <a:spcPct val="0"/>
        </a:spcAft>
        <a:buChar char="»"/>
        <a:defRPr sz="2000">
          <a:solidFill>
            <a:schemeClr val="tx1"/>
          </a:solidFill>
          <a:latin typeface="Comic Sans MS" panose="030F0702030302020204" pitchFamily="66"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hyperlink" Target="http://biogeekery.files.wordpress.com/2013/01/prions.jpg" TargetMode="Externa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24.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ags" Target="../tags/tag33.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2.xml"/><Relationship Id="rId1" Type="http://schemas.openxmlformats.org/officeDocument/2006/relationships/tags" Target="../tags/tag34.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2.xml"/><Relationship Id="rId1" Type="http://schemas.openxmlformats.org/officeDocument/2006/relationships/tags" Target="../tags/tag36.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altLang="en-US" dirty="0" smtClean="0"/>
              <a:t>Viruses and Prokaryotes</a:t>
            </a:r>
          </a:p>
        </p:txBody>
      </p:sp>
      <p:sp>
        <p:nvSpPr>
          <p:cNvPr id="2051" name="Rectangle 3"/>
          <p:cNvSpPr>
            <a:spLocks noGrp="1" noChangeArrowheads="1"/>
          </p:cNvSpPr>
          <p:nvPr>
            <p:ph type="subTitle" idx="1"/>
          </p:nvPr>
        </p:nvSpPr>
        <p:spPr/>
        <p:txBody>
          <a:bodyPr/>
          <a:lstStyle/>
          <a:p>
            <a:pPr eaLnBrk="1" hangingPunct="1"/>
            <a:r>
              <a:rPr lang="en-US" altLang="en-US" smtClean="0"/>
              <a:t>Biology II</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t>Viruses and Disease</a:t>
            </a:r>
          </a:p>
        </p:txBody>
      </p:sp>
      <p:sp>
        <p:nvSpPr>
          <p:cNvPr id="11267" name="Rectangle 3"/>
          <p:cNvSpPr>
            <a:spLocks noGrp="1" noChangeArrowheads="1"/>
          </p:cNvSpPr>
          <p:nvPr>
            <p:ph type="body" idx="1"/>
          </p:nvPr>
        </p:nvSpPr>
        <p:spPr/>
        <p:txBody>
          <a:bodyPr/>
          <a:lstStyle/>
          <a:p>
            <a:r>
              <a:rPr lang="en-US" altLang="en-US" sz="2000" smtClean="0"/>
              <a:t>Polio, measles, AIDS, mumps, influenza, rabies, common cold</a:t>
            </a:r>
          </a:p>
          <a:p>
            <a:endParaRPr lang="en-US" altLang="en-US" sz="2000" smtClean="0"/>
          </a:p>
          <a:p>
            <a:r>
              <a:rPr lang="en-US" altLang="en-US" sz="2000" smtClean="0"/>
              <a:t>In most viral infections, viruses attack and destroy certain cells in the body, causing the symptoms of the disease</a:t>
            </a:r>
          </a:p>
          <a:p>
            <a:endParaRPr lang="en-US" altLang="en-US" sz="2000" smtClean="0"/>
          </a:p>
          <a:p>
            <a:r>
              <a:rPr lang="en-US" altLang="en-US" sz="2000" u="sng" smtClean="0"/>
              <a:t>Vaccines </a:t>
            </a:r>
          </a:p>
          <a:p>
            <a:endParaRPr lang="en-US" altLang="en-US" sz="1800" smtClean="0"/>
          </a:p>
          <a:p>
            <a:pPr lvl="1"/>
            <a:r>
              <a:rPr lang="en-US" altLang="en-US" sz="1800" smtClean="0"/>
              <a:t>A weakened or killed virus or viral proteins that stimulates the immune system to produce immunity to the disease</a:t>
            </a:r>
          </a:p>
          <a:p>
            <a:pPr lvl="1"/>
            <a:endParaRPr lang="en-US" altLang="en-US" sz="1800" smtClean="0"/>
          </a:p>
          <a:p>
            <a:pPr lvl="1"/>
            <a:r>
              <a:rPr lang="en-US" altLang="en-US" sz="1800" smtClean="0"/>
              <a:t>Used to prevent infection</a:t>
            </a:r>
          </a:p>
          <a:p>
            <a:pPr lvl="1"/>
            <a:endParaRPr lang="en-US" altLang="en-US" sz="1800" smtClean="0"/>
          </a:p>
          <a:p>
            <a:pPr lvl="1"/>
            <a:r>
              <a:rPr lang="en-US" altLang="en-US" sz="1800" smtClean="0"/>
              <a:t>Provide protection only if used before an infection begins</a:t>
            </a:r>
          </a:p>
          <a:p>
            <a:endParaRPr lang="en-US" altLang="en-US" sz="1800" smtClean="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Viruses and Cancer</a:t>
            </a:r>
          </a:p>
        </p:txBody>
      </p:sp>
      <p:sp>
        <p:nvSpPr>
          <p:cNvPr id="12291" name="Rectangle 3"/>
          <p:cNvSpPr>
            <a:spLocks noGrp="1" noChangeArrowheads="1"/>
          </p:cNvSpPr>
          <p:nvPr>
            <p:ph type="body" idx="1"/>
          </p:nvPr>
        </p:nvSpPr>
        <p:spPr>
          <a:xfrm>
            <a:off x="457200" y="1600200"/>
            <a:ext cx="8534400" cy="4525963"/>
          </a:xfrm>
        </p:spPr>
        <p:txBody>
          <a:bodyPr/>
          <a:lstStyle/>
          <a:p>
            <a:r>
              <a:rPr lang="en-US" altLang="en-US" sz="2400" smtClean="0"/>
              <a:t>Oncogenic viruses cause cancer                                                       in animals</a:t>
            </a:r>
          </a:p>
          <a:p>
            <a:endParaRPr lang="en-US" altLang="en-US" sz="2400" smtClean="0"/>
          </a:p>
          <a:p>
            <a:r>
              <a:rPr lang="en-US" altLang="en-US" sz="2400" smtClean="0"/>
              <a:t>Carry genes that disrupt the                                             normal controls over cell growth and division</a:t>
            </a:r>
          </a:p>
          <a:p>
            <a:endParaRPr lang="en-US" altLang="en-US" sz="2400" smtClean="0"/>
          </a:p>
          <a:p>
            <a:r>
              <a:rPr lang="en-US" altLang="en-US" sz="2400" smtClean="0"/>
              <a:t>By studying such viruses, scientists have identified many of the genes that regulate cell growth in eukaryotes</a:t>
            </a:r>
          </a:p>
        </p:txBody>
      </p:sp>
      <p:pic>
        <p:nvPicPr>
          <p:cNvPr id="12292" name="Picture 5" descr="photo1_Viro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828800"/>
            <a:ext cx="34290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Retroviruses</a:t>
            </a:r>
          </a:p>
        </p:txBody>
      </p:sp>
      <p:sp>
        <p:nvSpPr>
          <p:cNvPr id="14339" name="Rectangle 3"/>
          <p:cNvSpPr>
            <a:spLocks noGrp="1" noChangeArrowheads="1"/>
          </p:cNvSpPr>
          <p:nvPr>
            <p:ph type="body" sz="half" idx="1"/>
          </p:nvPr>
        </p:nvSpPr>
        <p:spPr>
          <a:xfrm>
            <a:off x="457200" y="1371600"/>
            <a:ext cx="8686800" cy="4648200"/>
          </a:xfrm>
        </p:spPr>
        <p:txBody>
          <a:bodyPr/>
          <a:lstStyle/>
          <a:p>
            <a:pPr>
              <a:defRPr/>
            </a:pPr>
            <a:r>
              <a:rPr lang="en-US" altLang="en-US" sz="2000" dirty="0" smtClean="0"/>
              <a:t>Viruses that contain RNA as their genetic information</a:t>
            </a:r>
          </a:p>
          <a:p>
            <a:pPr>
              <a:defRPr/>
            </a:pPr>
            <a:endParaRPr lang="en-US" altLang="en-US" sz="2000" dirty="0" smtClean="0"/>
          </a:p>
          <a:p>
            <a:pPr>
              <a:defRPr/>
            </a:pPr>
            <a:r>
              <a:rPr lang="en-US" altLang="en-US" sz="2000" dirty="0" smtClean="0"/>
              <a:t>“</a:t>
            </a:r>
            <a:r>
              <a:rPr lang="en-US" altLang="en-US" sz="2000" dirty="0"/>
              <a:t>R</a:t>
            </a:r>
            <a:r>
              <a:rPr lang="en-US" altLang="en-US" sz="2000" dirty="0" smtClean="0"/>
              <a:t>etrovirus” </a:t>
            </a:r>
            <a:endParaRPr lang="en-US" altLang="en-US" sz="2000" dirty="0"/>
          </a:p>
          <a:p>
            <a:pPr lvl="1">
              <a:defRPr/>
            </a:pPr>
            <a:r>
              <a:rPr lang="en-US" altLang="en-US" sz="1600" dirty="0" smtClean="0"/>
              <a:t>Genetic information is copied backward </a:t>
            </a:r>
          </a:p>
          <a:p>
            <a:pPr lvl="1">
              <a:defRPr/>
            </a:pPr>
            <a:r>
              <a:rPr lang="en-US" altLang="en-US" sz="1600" dirty="0" smtClean="0"/>
              <a:t>From RNA to DNA</a:t>
            </a:r>
          </a:p>
          <a:p>
            <a:pPr>
              <a:defRPr/>
            </a:pPr>
            <a:endParaRPr lang="en-US" altLang="en-US" sz="1600" dirty="0" smtClean="0"/>
          </a:p>
          <a:p>
            <a:pPr>
              <a:defRPr/>
            </a:pPr>
            <a:r>
              <a:rPr lang="en-US" altLang="en-US" sz="2000" dirty="0" smtClean="0"/>
              <a:t>Mistakes can be made</a:t>
            </a:r>
          </a:p>
          <a:p>
            <a:pPr>
              <a:defRPr/>
            </a:pPr>
            <a:endParaRPr lang="en-US" altLang="en-US" sz="2000" dirty="0" smtClean="0"/>
          </a:p>
          <a:p>
            <a:pPr>
              <a:defRPr/>
            </a:pPr>
            <a:r>
              <a:rPr lang="en-US" altLang="en-US" sz="2000" dirty="0" smtClean="0"/>
              <a:t>This DNA is inserted in the host DNA</a:t>
            </a:r>
          </a:p>
          <a:p>
            <a:pPr marL="0" indent="0">
              <a:buFontTx/>
              <a:buNone/>
              <a:defRPr/>
            </a:pPr>
            <a:endParaRPr lang="en-US" altLang="en-US" sz="2000" dirty="0" smtClean="0"/>
          </a:p>
          <a:p>
            <a:pPr>
              <a:defRPr/>
            </a:pPr>
            <a:r>
              <a:rPr lang="en-US" altLang="en-US" sz="2000" dirty="0" smtClean="0"/>
              <a:t>Responsible for some types of cancer in animals</a:t>
            </a:r>
          </a:p>
          <a:p>
            <a:pPr>
              <a:defRPr/>
            </a:pPr>
            <a:endParaRPr lang="en-US" altLang="en-US" sz="2000" dirty="0" smtClean="0"/>
          </a:p>
          <a:p>
            <a:pPr>
              <a:defRPr/>
            </a:pPr>
            <a:r>
              <a:rPr lang="en-US" altLang="en-US" sz="2000" dirty="0" smtClean="0"/>
              <a:t>HIV, the seasonal flu</a:t>
            </a:r>
          </a:p>
          <a:p>
            <a:pPr>
              <a:defRPr/>
            </a:pPr>
            <a:endParaRPr lang="en-US" altLang="en-US" sz="2000" dirty="0" smtClean="0"/>
          </a:p>
        </p:txBody>
      </p:sp>
      <p:pic>
        <p:nvPicPr>
          <p:cNvPr id="1331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057400"/>
            <a:ext cx="31146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t>Prions</a:t>
            </a:r>
          </a:p>
        </p:txBody>
      </p:sp>
      <p:sp>
        <p:nvSpPr>
          <p:cNvPr id="14339" name="Rectangle 3"/>
          <p:cNvSpPr>
            <a:spLocks noGrp="1" noChangeArrowheads="1"/>
          </p:cNvSpPr>
          <p:nvPr>
            <p:ph type="body" idx="1"/>
          </p:nvPr>
        </p:nvSpPr>
        <p:spPr>
          <a:xfrm>
            <a:off x="533400" y="1600200"/>
            <a:ext cx="4267201" cy="4724400"/>
          </a:xfrm>
        </p:spPr>
        <p:txBody>
          <a:bodyPr/>
          <a:lstStyle/>
          <a:p>
            <a:r>
              <a:rPr lang="en-US" altLang="en-US" sz="2000" dirty="0" smtClean="0"/>
              <a:t>Infectious particle made up of a </a:t>
            </a:r>
            <a:r>
              <a:rPr lang="en-US" altLang="en-US" sz="2000" dirty="0" err="1" smtClean="0"/>
              <a:t>misfolded</a:t>
            </a:r>
            <a:r>
              <a:rPr lang="en-US" altLang="en-US" sz="2000" dirty="0" smtClean="0"/>
              <a:t> protein rather than RNA or DNA</a:t>
            </a:r>
          </a:p>
          <a:p>
            <a:endParaRPr lang="en-US" altLang="en-US" sz="2000" dirty="0" smtClean="0"/>
          </a:p>
          <a:p>
            <a:r>
              <a:rPr lang="en-US" altLang="en-US" sz="2000" dirty="0" smtClean="0"/>
              <a:t>Prions accumulate, especially in the nervous system, that cells become damaged or destroyed</a:t>
            </a:r>
          </a:p>
          <a:p>
            <a:endParaRPr lang="en-US" altLang="en-US" sz="2000" dirty="0" smtClean="0"/>
          </a:p>
          <a:p>
            <a:r>
              <a:rPr lang="en-US" altLang="en-US" sz="2000" dirty="0" smtClean="0"/>
              <a:t>Prions are resistant to heat and digestive enzymes, so they are not destroyed by cooking infected meat</a:t>
            </a:r>
          </a:p>
          <a:p>
            <a:endParaRPr lang="en-US" altLang="en-US" sz="2400" dirty="0" smtClean="0"/>
          </a:p>
        </p:txBody>
      </p:sp>
      <p:pic>
        <p:nvPicPr>
          <p:cNvPr id="14341" name="Picture 5" descr="Prion Protein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9327" y="1726613"/>
            <a:ext cx="3669898" cy="20833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04076" y="4037860"/>
            <a:ext cx="3200400" cy="1477328"/>
          </a:xfrm>
          <a:prstGeom prst="rect">
            <a:avLst/>
          </a:prstGeom>
          <a:noFill/>
          <a:ln>
            <a:solidFill>
              <a:schemeClr val="tx1">
                <a:alpha val="51000"/>
              </a:schemeClr>
            </a:solidFill>
          </a:ln>
        </p:spPr>
        <p:txBody>
          <a:bodyPr wrap="square" rtlCol="0">
            <a:spAutoFit/>
          </a:bodyPr>
          <a:lstStyle/>
          <a:p>
            <a:pPr lvl="0" eaLnBrk="0" hangingPunct="0"/>
            <a:r>
              <a:rPr lang="en-US" altLang="en-US" i="1" dirty="0">
                <a:latin typeface="Comic Sans MS" panose="030F0702030302020204" pitchFamily="66" charset="0"/>
              </a:rPr>
              <a:t>An extremely simplified and highly unrealistic depiction of the normal prion protein (A) and the </a:t>
            </a:r>
            <a:r>
              <a:rPr lang="en-US" altLang="en-US" i="1" dirty="0" err="1">
                <a:latin typeface="Comic Sans MS" panose="030F0702030302020204" pitchFamily="66" charset="0"/>
              </a:rPr>
              <a:t>misfolded</a:t>
            </a:r>
            <a:r>
              <a:rPr lang="en-US" altLang="en-US" i="1" dirty="0">
                <a:latin typeface="Comic Sans MS" panose="030F0702030302020204" pitchFamily="66" charset="0"/>
              </a:rPr>
              <a:t> prion protein (B).</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Mad Cow Disease</a:t>
            </a:r>
          </a:p>
        </p:txBody>
      </p:sp>
      <p:sp>
        <p:nvSpPr>
          <p:cNvPr id="15363" name="Content Placeholder 2"/>
          <p:cNvSpPr>
            <a:spLocks noGrp="1"/>
          </p:cNvSpPr>
          <p:nvPr>
            <p:ph idx="1"/>
          </p:nvPr>
        </p:nvSpPr>
        <p:spPr/>
        <p:txBody>
          <a:bodyPr/>
          <a:lstStyle/>
          <a:p>
            <a:r>
              <a:rPr lang="en-US" altLang="en-US" sz="2000" smtClean="0"/>
              <a:t>In 1985, veterinarians in Great Britain found cows                                      suffering from a disease that, like scrapie in sheep,                              attacked and destroyed parts of the brain </a:t>
            </a:r>
          </a:p>
          <a:p>
            <a:endParaRPr lang="en-US" altLang="en-US" sz="2000" smtClean="0"/>
          </a:p>
          <a:p>
            <a:r>
              <a:rPr lang="en-US" altLang="en-US" sz="2000" smtClean="0"/>
              <a:t>BSE (for "bovine spongiform encephalopathy"), but the erratic behavior of infected cattle led to the common name of "mad cow disease" </a:t>
            </a:r>
          </a:p>
          <a:p>
            <a:endParaRPr lang="en-US" altLang="en-US" sz="2000" smtClean="0"/>
          </a:p>
          <a:p>
            <a:r>
              <a:rPr lang="en-US" altLang="en-US" sz="2000" smtClean="0"/>
              <a:t>When evidence emerged that mad cow disease and Creutzfeldt-Jakob disease (CJD), a similar disease in humans, might be caused by prions, people began to worry. </a:t>
            </a:r>
          </a:p>
          <a:p>
            <a:endParaRPr lang="en-US" altLang="en-US" sz="2000" smtClean="0"/>
          </a:p>
          <a:p>
            <a:r>
              <a:rPr lang="en-US" altLang="en-US" sz="2000" smtClean="0"/>
              <a:t>Was it possible that more than 100 people in Britain had died from CJD caused by prion-infected beef?</a:t>
            </a: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33400"/>
            <a:ext cx="149542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Mad Cow Disease</a:t>
            </a:r>
          </a:p>
        </p:txBody>
      </p:sp>
      <p:sp>
        <p:nvSpPr>
          <p:cNvPr id="16387" name="Content Placeholder 2"/>
          <p:cNvSpPr>
            <a:spLocks noGrp="1"/>
          </p:cNvSpPr>
          <p:nvPr>
            <p:ph idx="1"/>
          </p:nvPr>
        </p:nvSpPr>
        <p:spPr/>
        <p:txBody>
          <a:bodyPr/>
          <a:lstStyle/>
          <a:p>
            <a:r>
              <a:rPr lang="en-US" altLang="en-US" sz="2000" smtClean="0"/>
              <a:t>In 1996, British authorities concluded that the practice of using tissue from sheep and cows to prepare cattle feed had made it possible for BSE to spread rapidly to cattle and then to humans who ate contaminated beef. </a:t>
            </a:r>
          </a:p>
          <a:p>
            <a:endParaRPr lang="en-US" altLang="en-US" sz="2000" smtClean="0"/>
          </a:p>
          <a:p>
            <a:r>
              <a:rPr lang="en-US" altLang="en-US" sz="2000" smtClean="0"/>
              <a:t>They banned the use of cattle tissue in feed, and a similar ban was put in force in the United States the very next year. </a:t>
            </a:r>
          </a:p>
          <a:p>
            <a:endParaRPr lang="en-US" altLang="en-US" sz="2000" smtClean="0"/>
          </a:p>
          <a:p>
            <a:r>
              <a:rPr lang="en-US" altLang="en-US" sz="2000" smtClean="0"/>
              <a:t>In 2002, however, BSE was discovered in cows in Canada, and near the end of 2003, tissue from a Washington state cow with BSE was discovered after its meat had been processed.</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H1N1</a:t>
            </a:r>
            <a:endParaRPr lang="en-US" dirty="0"/>
          </a:p>
        </p:txBody>
      </p:sp>
      <p:sp>
        <p:nvSpPr>
          <p:cNvPr id="5" name="Text Placeholder 4"/>
          <p:cNvSpPr>
            <a:spLocks noGrp="1"/>
          </p:cNvSpPr>
          <p:nvPr>
            <p:ph type="body" idx="1"/>
          </p:nvPr>
        </p:nvSpPr>
        <p:spPr/>
        <p:txBody>
          <a:bodyPr/>
          <a:lstStyle/>
          <a:p>
            <a:r>
              <a:rPr lang="en-US" altLang="en-US" dirty="0"/>
              <a:t>What </a:t>
            </a:r>
            <a:r>
              <a:rPr lang="en-US" altLang="en-US" dirty="0" smtClean="0"/>
              <a:t>is H1N1?</a:t>
            </a:r>
            <a:endParaRPr lang="en-US" dirty="0"/>
          </a:p>
        </p:txBody>
      </p:sp>
      <p:sp>
        <p:nvSpPr>
          <p:cNvPr id="6" name="Content Placeholder 5"/>
          <p:cNvSpPr>
            <a:spLocks noGrp="1"/>
          </p:cNvSpPr>
          <p:nvPr>
            <p:ph sz="half" idx="2"/>
          </p:nvPr>
        </p:nvSpPr>
        <p:spPr>
          <a:xfrm>
            <a:off x="228600" y="2174874"/>
            <a:ext cx="4038600" cy="4454526"/>
          </a:xfrm>
          <a:solidFill>
            <a:schemeClr val="accent1"/>
          </a:solidFill>
        </p:spPr>
        <p:txBody>
          <a:bodyPr/>
          <a:lstStyle/>
          <a:p>
            <a:r>
              <a:rPr lang="en-US" altLang="en-US" sz="1600" dirty="0"/>
              <a:t>A new influenza virus that was causing illness in people</a:t>
            </a:r>
          </a:p>
          <a:p>
            <a:endParaRPr lang="en-US" altLang="en-US" sz="1600" dirty="0"/>
          </a:p>
          <a:p>
            <a:r>
              <a:rPr lang="en-US" altLang="en-US" sz="1600" dirty="0"/>
              <a:t>First detected in people in the United States in April 2009</a:t>
            </a:r>
          </a:p>
          <a:p>
            <a:endParaRPr lang="en-US" altLang="en-US" sz="1600" dirty="0"/>
          </a:p>
          <a:p>
            <a:r>
              <a:rPr lang="en-US" altLang="en-US" sz="1600" dirty="0"/>
              <a:t>June 11, 2009, the World Health Organization (WHO) signaled that a pandemic of 2009 H1N1 flu was underway</a:t>
            </a:r>
          </a:p>
          <a:p>
            <a:endParaRPr lang="en-US" dirty="0"/>
          </a:p>
        </p:txBody>
      </p:sp>
      <p:sp>
        <p:nvSpPr>
          <p:cNvPr id="7" name="Text Placeholder 6"/>
          <p:cNvSpPr>
            <a:spLocks noGrp="1"/>
          </p:cNvSpPr>
          <p:nvPr>
            <p:ph type="body" sz="quarter" idx="3"/>
          </p:nvPr>
        </p:nvSpPr>
        <p:spPr>
          <a:xfrm>
            <a:off x="4419600" y="1535113"/>
            <a:ext cx="4876801" cy="639762"/>
          </a:xfrm>
        </p:spPr>
        <p:txBody>
          <a:bodyPr/>
          <a:lstStyle/>
          <a:p>
            <a:r>
              <a:rPr lang="en-US" altLang="en-US" dirty="0"/>
              <a:t>Why </a:t>
            </a:r>
            <a:r>
              <a:rPr lang="en-US" altLang="en-US" dirty="0" smtClean="0"/>
              <a:t>was it </a:t>
            </a:r>
            <a:r>
              <a:rPr lang="en-US" altLang="en-US" dirty="0"/>
              <a:t>called “swine flu”?</a:t>
            </a:r>
            <a:endParaRPr lang="en-US" dirty="0"/>
          </a:p>
        </p:txBody>
      </p:sp>
      <p:sp>
        <p:nvSpPr>
          <p:cNvPr id="8" name="Content Placeholder 7"/>
          <p:cNvSpPr>
            <a:spLocks noGrp="1"/>
          </p:cNvSpPr>
          <p:nvPr>
            <p:ph sz="quarter" idx="4"/>
          </p:nvPr>
        </p:nvSpPr>
        <p:spPr>
          <a:xfrm>
            <a:off x="4419601" y="2174874"/>
            <a:ext cx="4571999" cy="4454526"/>
          </a:xfrm>
          <a:solidFill>
            <a:schemeClr val="accent1"/>
          </a:solidFill>
        </p:spPr>
        <p:txBody>
          <a:bodyPr/>
          <a:lstStyle/>
          <a:p>
            <a:r>
              <a:rPr lang="en-US" altLang="en-US" sz="1600" dirty="0"/>
              <a:t>Laboratory testing showed that many of the genes in this new virus were very similar to influenza viruses that normally occur in pigs (swine) in North America </a:t>
            </a:r>
          </a:p>
          <a:p>
            <a:endParaRPr lang="en-US" altLang="en-US" sz="1600" dirty="0"/>
          </a:p>
          <a:p>
            <a:r>
              <a:rPr lang="en-US" altLang="en-US" sz="1600" dirty="0"/>
              <a:t>Further study has shown that it is very different from what normally circulates in North American pigs</a:t>
            </a:r>
          </a:p>
          <a:p>
            <a:endParaRPr lang="en-US" altLang="en-US" sz="1600" dirty="0"/>
          </a:p>
          <a:p>
            <a:r>
              <a:rPr lang="en-US" altLang="en-US" sz="1600" dirty="0"/>
              <a:t>It has two genes from flu viruses that normally circulate in pigs in Europe and Asia and bird (avian) genes and human genes</a:t>
            </a:r>
          </a:p>
          <a:p>
            <a:endParaRPr lang="en-US" altLang="en-US" sz="1600" dirty="0"/>
          </a:p>
          <a:p>
            <a:r>
              <a:rPr lang="en-US" altLang="en-US" sz="1600" dirty="0" smtClean="0"/>
              <a:t>2 surface proteins: </a:t>
            </a:r>
            <a:r>
              <a:rPr lang="en-US" altLang="en-US" sz="1600" dirty="0" err="1"/>
              <a:t>hemagglutinin</a:t>
            </a:r>
            <a:r>
              <a:rPr lang="en-US" altLang="en-US" sz="1600" dirty="0"/>
              <a:t> (H) </a:t>
            </a:r>
            <a:r>
              <a:rPr lang="en-US" altLang="en-US" sz="1600" dirty="0" smtClean="0"/>
              <a:t>&amp; </a:t>
            </a:r>
            <a:r>
              <a:rPr lang="en-US" altLang="en-US" sz="1600" dirty="0"/>
              <a:t>neuraminidase (N)</a:t>
            </a:r>
          </a:p>
          <a:p>
            <a:endParaRPr lang="en-US" dirty="0"/>
          </a:p>
        </p:txBody>
      </p:sp>
    </p:spTree>
    <p:custDataLst>
      <p:tags r:id="rId1"/>
    </p:custDataLst>
    <p:extLst>
      <p:ext uri="{BB962C8B-B14F-4D97-AF65-F5344CB8AC3E}">
        <p14:creationId xmlns:p14="http://schemas.microsoft.com/office/powerpoint/2010/main" val="3718708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H1N1</a:t>
            </a:r>
            <a:endParaRPr lang="en-US" dirty="0"/>
          </a:p>
        </p:txBody>
      </p:sp>
      <p:sp>
        <p:nvSpPr>
          <p:cNvPr id="3" name="Text Placeholder 2"/>
          <p:cNvSpPr>
            <a:spLocks noGrp="1"/>
          </p:cNvSpPr>
          <p:nvPr>
            <p:ph type="body" idx="1"/>
          </p:nvPr>
        </p:nvSpPr>
        <p:spPr>
          <a:xfrm>
            <a:off x="533400" y="1535113"/>
            <a:ext cx="3963988" cy="639762"/>
          </a:xfrm>
        </p:spPr>
        <p:txBody>
          <a:bodyPr/>
          <a:lstStyle/>
          <a:p>
            <a:r>
              <a:rPr lang="en-US" altLang="en-US" sz="2000" dirty="0"/>
              <a:t>How did </a:t>
            </a:r>
            <a:r>
              <a:rPr lang="en-US" altLang="en-US" sz="2000" dirty="0" smtClean="0"/>
              <a:t>H1N1 virus spread</a:t>
            </a:r>
            <a:r>
              <a:rPr lang="en-US" altLang="en-US" sz="2000" dirty="0"/>
              <a:t>? </a:t>
            </a:r>
            <a:endParaRPr lang="en-US" sz="2000" dirty="0"/>
          </a:p>
        </p:txBody>
      </p:sp>
      <p:sp>
        <p:nvSpPr>
          <p:cNvPr id="4" name="Content Placeholder 3"/>
          <p:cNvSpPr>
            <a:spLocks noGrp="1"/>
          </p:cNvSpPr>
          <p:nvPr>
            <p:ph sz="half" idx="2"/>
          </p:nvPr>
        </p:nvSpPr>
        <p:spPr>
          <a:xfrm>
            <a:off x="457200" y="2174874"/>
            <a:ext cx="4114800" cy="4073525"/>
          </a:xfrm>
          <a:solidFill>
            <a:schemeClr val="accent1"/>
          </a:solidFill>
        </p:spPr>
        <p:txBody>
          <a:bodyPr/>
          <a:lstStyle/>
          <a:p>
            <a:r>
              <a:rPr lang="en-US" altLang="en-US" sz="2000" dirty="0" smtClean="0"/>
              <a:t>The same </a:t>
            </a:r>
            <a:r>
              <a:rPr lang="en-US" altLang="en-US" sz="2000" dirty="0"/>
              <a:t>way that seasonal flu spreads</a:t>
            </a:r>
          </a:p>
          <a:p>
            <a:endParaRPr lang="en-US" altLang="en-US" sz="2000" dirty="0"/>
          </a:p>
          <a:p>
            <a:r>
              <a:rPr lang="en-US" altLang="en-US" sz="2000" dirty="0"/>
              <a:t>Person to </a:t>
            </a:r>
            <a:r>
              <a:rPr lang="en-US" altLang="en-US" sz="2000" dirty="0" smtClean="0"/>
              <a:t>person</a:t>
            </a:r>
          </a:p>
          <a:p>
            <a:endParaRPr lang="en-US" altLang="en-US" sz="2000" dirty="0" smtClean="0"/>
          </a:p>
          <a:p>
            <a:pPr lvl="1"/>
            <a:r>
              <a:rPr lang="en-US" altLang="en-US" sz="1600" dirty="0" smtClean="0"/>
              <a:t>coughing </a:t>
            </a:r>
            <a:r>
              <a:rPr lang="en-US" altLang="en-US" sz="1600" dirty="0"/>
              <a:t>or </a:t>
            </a:r>
            <a:r>
              <a:rPr lang="en-US" altLang="en-US" sz="1600" dirty="0" smtClean="0"/>
              <a:t>sneezing</a:t>
            </a:r>
          </a:p>
          <a:p>
            <a:endParaRPr lang="en-US" altLang="en-US" sz="2000" dirty="0" smtClean="0"/>
          </a:p>
          <a:p>
            <a:pPr lvl="1"/>
            <a:r>
              <a:rPr lang="en-US" altLang="en-US" sz="1600" dirty="0" smtClean="0"/>
              <a:t>touching </a:t>
            </a:r>
            <a:r>
              <a:rPr lang="en-US" altLang="en-US" sz="1600" dirty="0"/>
              <a:t>something </a:t>
            </a:r>
            <a:r>
              <a:rPr lang="en-US" altLang="en-US" sz="1600" dirty="0" smtClean="0"/>
              <a:t>(such </a:t>
            </a:r>
            <a:r>
              <a:rPr lang="en-US" altLang="en-US" sz="1600" dirty="0"/>
              <a:t>as a surface or </a:t>
            </a:r>
            <a:r>
              <a:rPr lang="en-US" altLang="en-US" sz="1600" dirty="0" smtClean="0"/>
              <a:t>object) with </a:t>
            </a:r>
            <a:r>
              <a:rPr lang="en-US" altLang="en-US" sz="1600" dirty="0"/>
              <a:t>flu viruses on it and then touching </a:t>
            </a:r>
            <a:r>
              <a:rPr lang="en-US" altLang="en-US" sz="1600" dirty="0" smtClean="0"/>
              <a:t>the </a:t>
            </a:r>
            <a:r>
              <a:rPr lang="en-US" altLang="en-US" sz="1600" dirty="0"/>
              <a:t>mouth or nose</a:t>
            </a:r>
          </a:p>
          <a:p>
            <a:endParaRPr lang="en-US" dirty="0"/>
          </a:p>
        </p:txBody>
      </p:sp>
      <p:sp>
        <p:nvSpPr>
          <p:cNvPr id="5" name="Text Placeholder 4"/>
          <p:cNvSpPr>
            <a:spLocks noGrp="1"/>
          </p:cNvSpPr>
          <p:nvPr>
            <p:ph type="body" sz="quarter" idx="3"/>
          </p:nvPr>
        </p:nvSpPr>
        <p:spPr>
          <a:xfrm>
            <a:off x="4645025" y="1535113"/>
            <a:ext cx="4498975" cy="639762"/>
          </a:xfrm>
        </p:spPr>
        <p:txBody>
          <a:bodyPr/>
          <a:lstStyle/>
          <a:p>
            <a:r>
              <a:rPr lang="en-US" altLang="en-US" sz="2000" dirty="0"/>
              <a:t>What were the signs </a:t>
            </a:r>
            <a:r>
              <a:rPr lang="en-US" altLang="en-US" sz="2000" dirty="0" smtClean="0"/>
              <a:t>&amp; </a:t>
            </a:r>
            <a:r>
              <a:rPr lang="en-US" altLang="en-US" sz="2000" dirty="0" smtClean="0"/>
              <a:t>symptoms?</a:t>
            </a:r>
            <a:endParaRPr lang="en-US" sz="2000" dirty="0"/>
          </a:p>
        </p:txBody>
      </p:sp>
      <p:sp>
        <p:nvSpPr>
          <p:cNvPr id="6" name="Content Placeholder 5"/>
          <p:cNvSpPr>
            <a:spLocks noGrp="1"/>
          </p:cNvSpPr>
          <p:nvPr>
            <p:ph sz="quarter" idx="4"/>
          </p:nvPr>
        </p:nvSpPr>
        <p:spPr>
          <a:xfrm>
            <a:off x="4645025" y="2174874"/>
            <a:ext cx="4041775" cy="4073525"/>
          </a:xfrm>
          <a:solidFill>
            <a:schemeClr val="accent1"/>
          </a:solidFill>
        </p:spPr>
        <p:txBody>
          <a:bodyPr/>
          <a:lstStyle/>
          <a:p>
            <a:r>
              <a:rPr lang="en-US" altLang="en-US" sz="2000" dirty="0"/>
              <a:t>Fever</a:t>
            </a:r>
          </a:p>
          <a:p>
            <a:r>
              <a:rPr lang="en-US" altLang="en-US" sz="2000" dirty="0"/>
              <a:t>Cough</a:t>
            </a:r>
          </a:p>
          <a:p>
            <a:r>
              <a:rPr lang="en-US" altLang="en-US" sz="2000" dirty="0"/>
              <a:t>Sore throat</a:t>
            </a:r>
          </a:p>
          <a:p>
            <a:r>
              <a:rPr lang="en-US" altLang="en-US" sz="2000" dirty="0"/>
              <a:t>Runny or stuffy nose</a:t>
            </a:r>
          </a:p>
          <a:p>
            <a:r>
              <a:rPr lang="en-US" altLang="en-US" sz="2000" dirty="0"/>
              <a:t>Body aches</a:t>
            </a:r>
          </a:p>
          <a:p>
            <a:r>
              <a:rPr lang="en-US" altLang="en-US" sz="2000" dirty="0" smtClean="0"/>
              <a:t>Headache</a:t>
            </a:r>
          </a:p>
          <a:p>
            <a:r>
              <a:rPr lang="en-US" altLang="en-US" sz="2000" dirty="0"/>
              <a:t>Chills</a:t>
            </a:r>
          </a:p>
          <a:p>
            <a:r>
              <a:rPr lang="en-US" altLang="en-US" sz="2000" dirty="0"/>
              <a:t>Fatigue</a:t>
            </a:r>
          </a:p>
          <a:p>
            <a:r>
              <a:rPr lang="en-US" altLang="en-US" sz="2000" dirty="0"/>
              <a:t>Diarrhea </a:t>
            </a:r>
          </a:p>
          <a:p>
            <a:r>
              <a:rPr lang="en-US" altLang="en-US" sz="2000" dirty="0"/>
              <a:t>Vomiting</a:t>
            </a:r>
          </a:p>
          <a:p>
            <a:r>
              <a:rPr lang="en-US" altLang="en-US" sz="2000" dirty="0"/>
              <a:t>Severe illnesses and death</a:t>
            </a:r>
          </a:p>
          <a:p>
            <a:endParaRPr lang="en-US" altLang="en-US" dirty="0"/>
          </a:p>
          <a:p>
            <a:endParaRPr lang="en-US" dirty="0"/>
          </a:p>
        </p:txBody>
      </p:sp>
    </p:spTree>
    <p:custDataLst>
      <p:tags r:id="rId1"/>
    </p:custDataLst>
    <p:extLst>
      <p:ext uri="{BB962C8B-B14F-4D97-AF65-F5344CB8AC3E}">
        <p14:creationId xmlns:p14="http://schemas.microsoft.com/office/powerpoint/2010/main" val="1167785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H1N1</a:t>
            </a:r>
            <a:endParaRPr lang="en-US" dirty="0"/>
          </a:p>
        </p:txBody>
      </p:sp>
      <p:sp>
        <p:nvSpPr>
          <p:cNvPr id="3" name="Text Placeholder 2"/>
          <p:cNvSpPr>
            <a:spLocks noGrp="1"/>
          </p:cNvSpPr>
          <p:nvPr>
            <p:ph type="body" idx="1"/>
          </p:nvPr>
        </p:nvSpPr>
        <p:spPr>
          <a:xfrm>
            <a:off x="76200" y="1874838"/>
            <a:ext cx="4421188" cy="639762"/>
          </a:xfrm>
        </p:spPr>
        <p:txBody>
          <a:bodyPr/>
          <a:lstStyle/>
          <a:p>
            <a:r>
              <a:rPr lang="en-US" altLang="en-US" sz="2000" dirty="0"/>
              <a:t>How long can an infected person spread this virus to others?</a:t>
            </a:r>
            <a:endParaRPr lang="en-US" sz="2000" dirty="0"/>
          </a:p>
        </p:txBody>
      </p:sp>
      <p:sp>
        <p:nvSpPr>
          <p:cNvPr id="4" name="Content Placeholder 3"/>
          <p:cNvSpPr>
            <a:spLocks noGrp="1"/>
          </p:cNvSpPr>
          <p:nvPr>
            <p:ph sz="half" idx="2"/>
          </p:nvPr>
        </p:nvSpPr>
        <p:spPr>
          <a:xfrm>
            <a:off x="228600" y="2601912"/>
            <a:ext cx="4040188" cy="3951288"/>
          </a:xfrm>
          <a:solidFill>
            <a:schemeClr val="accent1"/>
          </a:solidFill>
        </p:spPr>
        <p:txBody>
          <a:bodyPr/>
          <a:lstStyle/>
          <a:p>
            <a:r>
              <a:rPr lang="en-US" altLang="en-US" sz="1400" dirty="0"/>
              <a:t>1 day before getting sick to 5 to 7 days after. </a:t>
            </a:r>
          </a:p>
          <a:p>
            <a:endParaRPr lang="en-US" altLang="en-US" sz="1400" dirty="0"/>
          </a:p>
          <a:p>
            <a:r>
              <a:rPr lang="en-US" altLang="en-US" sz="1400" dirty="0"/>
              <a:t>This can be longer in some people, especially children and people with weakened immune systems</a:t>
            </a:r>
          </a:p>
          <a:p>
            <a:endParaRPr lang="en-US" dirty="0"/>
          </a:p>
        </p:txBody>
      </p:sp>
      <p:sp>
        <p:nvSpPr>
          <p:cNvPr id="5" name="Text Placeholder 4"/>
          <p:cNvSpPr>
            <a:spLocks noGrp="1"/>
          </p:cNvSpPr>
          <p:nvPr>
            <p:ph type="body" sz="quarter" idx="3"/>
          </p:nvPr>
        </p:nvSpPr>
        <p:spPr>
          <a:xfrm>
            <a:off x="4648200" y="1905000"/>
            <a:ext cx="4041775" cy="639762"/>
          </a:xfrm>
        </p:spPr>
        <p:txBody>
          <a:bodyPr/>
          <a:lstStyle/>
          <a:p>
            <a:r>
              <a:rPr lang="en-US" altLang="en-US" sz="2000" dirty="0"/>
              <a:t>What can I do to protect myself from getting sick?</a:t>
            </a:r>
            <a:endParaRPr lang="en-US" sz="2000" dirty="0"/>
          </a:p>
        </p:txBody>
      </p:sp>
      <p:sp>
        <p:nvSpPr>
          <p:cNvPr id="6" name="Content Placeholder 5"/>
          <p:cNvSpPr>
            <a:spLocks noGrp="1"/>
          </p:cNvSpPr>
          <p:nvPr>
            <p:ph sz="quarter" idx="4"/>
          </p:nvPr>
        </p:nvSpPr>
        <p:spPr>
          <a:xfrm>
            <a:off x="4419601" y="2601912"/>
            <a:ext cx="4648200" cy="3951288"/>
          </a:xfrm>
          <a:solidFill>
            <a:schemeClr val="accent1"/>
          </a:solidFill>
        </p:spPr>
        <p:txBody>
          <a:bodyPr/>
          <a:lstStyle/>
          <a:p>
            <a:r>
              <a:rPr lang="en-US" altLang="en-US" sz="1400" dirty="0"/>
              <a:t>Vaccination BEFORE sickness</a:t>
            </a:r>
          </a:p>
          <a:p>
            <a:endParaRPr lang="en-US" altLang="en-US" sz="1400" dirty="0"/>
          </a:p>
          <a:p>
            <a:r>
              <a:rPr lang="en-US" altLang="en-US" sz="1400" dirty="0"/>
              <a:t>Cover your nose and mouth with a tissue when you cough or sneeze. Throw the tissue in the trash after you use it. </a:t>
            </a:r>
          </a:p>
          <a:p>
            <a:endParaRPr lang="en-US" altLang="en-US" sz="1400" dirty="0"/>
          </a:p>
          <a:p>
            <a:r>
              <a:rPr lang="en-US" altLang="en-US" sz="1400" dirty="0"/>
              <a:t>Wash your hands often with soap and water, especially after you cough or sneeze. </a:t>
            </a:r>
          </a:p>
          <a:p>
            <a:endParaRPr lang="en-US" altLang="en-US" sz="1400" dirty="0"/>
          </a:p>
          <a:p>
            <a:r>
              <a:rPr lang="en-US" altLang="en-US" sz="1400" dirty="0"/>
              <a:t>Avoid touching your eyes, nose or mouth. </a:t>
            </a:r>
          </a:p>
          <a:p>
            <a:endParaRPr lang="en-US" altLang="en-US" sz="1400" dirty="0"/>
          </a:p>
          <a:p>
            <a:r>
              <a:rPr lang="en-US" altLang="en-US" sz="1400" dirty="0"/>
              <a:t>Try to avoid close contact with sick people. </a:t>
            </a:r>
          </a:p>
          <a:p>
            <a:endParaRPr lang="en-US" altLang="en-US" sz="1400" dirty="0"/>
          </a:p>
          <a:p>
            <a:r>
              <a:rPr lang="en-US" altLang="en-US" sz="1400" dirty="0"/>
              <a:t>If you are sick with flu-like illness, stay home for at least 24 hours after your fever is gone except to get medical care or for other necessities. </a:t>
            </a:r>
          </a:p>
          <a:p>
            <a:endParaRPr lang="en-US" sz="1200" dirty="0"/>
          </a:p>
        </p:txBody>
      </p:sp>
    </p:spTree>
    <p:custDataLst>
      <p:tags r:id="rId1"/>
    </p:custDataLst>
    <p:extLst>
      <p:ext uri="{BB962C8B-B14F-4D97-AF65-F5344CB8AC3E}">
        <p14:creationId xmlns:p14="http://schemas.microsoft.com/office/powerpoint/2010/main" val="2266102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Are Viruses Alive?</a:t>
            </a:r>
          </a:p>
        </p:txBody>
      </p:sp>
      <p:sp>
        <p:nvSpPr>
          <p:cNvPr id="23555" name="Rectangle 3"/>
          <p:cNvSpPr>
            <a:spLocks noGrp="1" noChangeArrowheads="1"/>
          </p:cNvSpPr>
          <p:nvPr>
            <p:ph type="body" idx="1"/>
          </p:nvPr>
        </p:nvSpPr>
        <p:spPr>
          <a:xfrm>
            <a:off x="457200" y="1447800"/>
            <a:ext cx="6019800" cy="4678363"/>
          </a:xfrm>
        </p:spPr>
        <p:txBody>
          <a:bodyPr/>
          <a:lstStyle/>
          <a:p>
            <a:r>
              <a:rPr lang="en-US" altLang="en-US" sz="2000" b="1" u="sng" dirty="0" smtClean="0"/>
              <a:t>FOR</a:t>
            </a:r>
            <a:r>
              <a:rPr lang="en-US" altLang="en-US" sz="2000" dirty="0" smtClean="0"/>
              <a:t>: Viruses </a:t>
            </a:r>
            <a:r>
              <a:rPr lang="en-US" altLang="en-US" sz="2000" dirty="0" smtClean="0"/>
              <a:t>share the genetic code with living things and affect living things</a:t>
            </a:r>
          </a:p>
          <a:p>
            <a:endParaRPr lang="en-US" altLang="en-US" sz="2000" dirty="0" smtClean="0"/>
          </a:p>
          <a:p>
            <a:r>
              <a:rPr lang="en-US" altLang="en-US" sz="2000" b="1" u="sng" dirty="0" smtClean="0"/>
              <a:t>AGAINST</a:t>
            </a:r>
            <a:r>
              <a:rPr lang="en-US" altLang="en-US" sz="2000" dirty="0" smtClean="0"/>
              <a:t>: They </a:t>
            </a:r>
            <a:r>
              <a:rPr lang="en-US" altLang="en-US" sz="2000" dirty="0" smtClean="0"/>
              <a:t>do not have all the characteristics of life (chapter 1)</a:t>
            </a:r>
          </a:p>
          <a:p>
            <a:endParaRPr lang="en-US" altLang="en-US" sz="800" dirty="0" smtClean="0"/>
          </a:p>
          <a:p>
            <a:r>
              <a:rPr lang="en-US" altLang="en-US" sz="2000" b="1" u="sng" dirty="0" smtClean="0"/>
              <a:t>VERDICT</a:t>
            </a:r>
            <a:r>
              <a:rPr lang="en-US" altLang="en-US" sz="2000" dirty="0" smtClean="0"/>
              <a:t>: </a:t>
            </a:r>
            <a:r>
              <a:rPr lang="en-US" altLang="en-US" sz="3600" b="1" dirty="0" smtClean="0">
                <a:effectLst>
                  <a:outerShdw blurRad="38100" dist="38100" dir="2700000" algn="tl">
                    <a:srgbClr val="000000">
                      <a:alpha val="43137"/>
                    </a:srgbClr>
                  </a:outerShdw>
                </a:effectLst>
              </a:rPr>
              <a:t>NO!!!</a:t>
            </a:r>
            <a:endParaRPr lang="en-US" altLang="en-US" sz="3600" b="1" dirty="0" smtClean="0">
              <a:effectLst>
                <a:outerShdw blurRad="38100" dist="38100" dir="2700000" algn="tl">
                  <a:srgbClr val="000000">
                    <a:alpha val="43137"/>
                  </a:srgbClr>
                </a:outerShdw>
              </a:effectLst>
            </a:endParaRPr>
          </a:p>
          <a:p>
            <a:endParaRPr lang="en-US" altLang="en-US" sz="1200" dirty="0" smtClean="0"/>
          </a:p>
          <a:p>
            <a:endParaRPr lang="en-US" altLang="en-US" sz="1200" dirty="0" smtClean="0"/>
          </a:p>
          <a:p>
            <a:endParaRPr lang="en-US" altLang="en-US" sz="1200" dirty="0" smtClean="0"/>
          </a:p>
        </p:txBody>
      </p:sp>
      <p:pic>
        <p:nvPicPr>
          <p:cNvPr id="23556" name="Picture 7" descr="cbon68l"/>
          <p:cNvPicPr>
            <a:picLocks noChangeAspect="1" noChangeArrowheads="1"/>
          </p:cNvPicPr>
          <p:nvPr/>
        </p:nvPicPr>
        <p:blipFill>
          <a:blip r:embed="rId3">
            <a:extLst>
              <a:ext uri="{28A0092B-C50C-407E-A947-70E740481C1C}">
                <a14:useLocalDpi xmlns:a14="http://schemas.microsoft.com/office/drawing/2010/main" val="0"/>
              </a:ext>
            </a:extLst>
          </a:blip>
          <a:srcRect l="5531" t="12544" r="5328" b="9398"/>
          <a:stretch>
            <a:fillRect/>
          </a:stretch>
        </p:blipFill>
        <p:spPr bwMode="auto">
          <a:xfrm>
            <a:off x="6172200" y="1295400"/>
            <a:ext cx="2590800" cy="26368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descr="D:\content\media\BIO_LESSON_OVERVIEWS\BIO10NAE_06_20_02_005\img\BIO10NAE_06_20_02_005_LRIM_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114800"/>
            <a:ext cx="8229600" cy="2546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Viruses</a:t>
            </a:r>
          </a:p>
        </p:txBody>
      </p:sp>
      <p:sp>
        <p:nvSpPr>
          <p:cNvPr id="3075" name="Rectangle 3"/>
          <p:cNvSpPr>
            <a:spLocks noGrp="1" noChangeArrowheads="1"/>
          </p:cNvSpPr>
          <p:nvPr>
            <p:ph type="body" idx="1"/>
          </p:nvPr>
        </p:nvSpPr>
        <p:spPr/>
        <p:txBody>
          <a:bodyPr/>
          <a:lstStyle/>
          <a:p>
            <a:r>
              <a:rPr lang="en-US" altLang="en-US" dirty="0" smtClean="0"/>
              <a:t>Replicate only by infecting living cells</a:t>
            </a:r>
          </a:p>
          <a:p>
            <a:endParaRPr lang="en-US" altLang="en-US" dirty="0" smtClean="0"/>
          </a:p>
          <a:p>
            <a:r>
              <a:rPr lang="en-US" altLang="en-US" dirty="0" smtClean="0"/>
              <a:t>Differ </a:t>
            </a:r>
            <a:r>
              <a:rPr lang="en-US" altLang="en-US" dirty="0" smtClean="0"/>
              <a:t>widely in size and structure</a:t>
            </a:r>
          </a:p>
          <a:p>
            <a:endParaRPr lang="en-US" altLang="en-US" dirty="0" smtClean="0"/>
          </a:p>
          <a:p>
            <a:r>
              <a:rPr lang="en-US" altLang="en-US" u="sng" dirty="0" smtClean="0"/>
              <a:t>One thing in common</a:t>
            </a:r>
            <a:r>
              <a:rPr lang="en-US" altLang="en-US" dirty="0" smtClean="0"/>
              <a:t>: enter living cells and use the machinery of the infected cell to produce more viruses</a:t>
            </a:r>
          </a:p>
          <a:p>
            <a:endParaRPr lang="en-US" altLang="en-US" dirty="0" smtClean="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t>Prokaryotes</a:t>
            </a:r>
          </a:p>
        </p:txBody>
      </p:sp>
      <p:sp>
        <p:nvSpPr>
          <p:cNvPr id="26627" name="Rectangle 3"/>
          <p:cNvSpPr>
            <a:spLocks noGrp="1" noChangeArrowheads="1"/>
          </p:cNvSpPr>
          <p:nvPr>
            <p:ph type="body" idx="1"/>
          </p:nvPr>
        </p:nvSpPr>
        <p:spPr>
          <a:xfrm>
            <a:off x="457200" y="1600200"/>
            <a:ext cx="5791200" cy="4525963"/>
          </a:xfrm>
        </p:spPr>
        <p:txBody>
          <a:bodyPr/>
          <a:lstStyle/>
          <a:p>
            <a:pPr>
              <a:defRPr/>
            </a:pPr>
            <a:r>
              <a:rPr lang="en-US" altLang="en-US" sz="2400" dirty="0" smtClean="0"/>
              <a:t>Single-celled organisms that lack a nucleus</a:t>
            </a:r>
          </a:p>
          <a:p>
            <a:pPr>
              <a:defRPr/>
            </a:pPr>
            <a:endParaRPr lang="en-US" altLang="en-US" sz="2400" dirty="0" smtClean="0"/>
          </a:p>
          <a:p>
            <a:pPr>
              <a:defRPr/>
            </a:pPr>
            <a:r>
              <a:rPr lang="en-US" altLang="en-US" sz="2400" dirty="0" smtClean="0"/>
              <a:t>Circular DNA</a:t>
            </a:r>
          </a:p>
          <a:p>
            <a:pPr>
              <a:defRPr/>
            </a:pPr>
            <a:endParaRPr lang="en-US" altLang="en-US" sz="2400" dirty="0" smtClean="0"/>
          </a:p>
          <a:p>
            <a:pPr>
              <a:defRPr/>
            </a:pPr>
            <a:r>
              <a:rPr lang="en-US" altLang="en-US" sz="2400" dirty="0" smtClean="0"/>
              <a:t>Range in size from 1-5 micrometers  </a:t>
            </a:r>
          </a:p>
          <a:p>
            <a:pPr>
              <a:defRPr/>
            </a:pPr>
            <a:endParaRPr lang="en-US" altLang="en-US" sz="2400" dirty="0" smtClean="0"/>
          </a:p>
          <a:p>
            <a:pPr>
              <a:defRPr/>
            </a:pPr>
            <a:r>
              <a:rPr lang="en-US" altLang="en-US" sz="2400" dirty="0" smtClean="0"/>
              <a:t>(Eukaryotic cells range in size from 10-100 micrometers)</a:t>
            </a:r>
          </a:p>
          <a:p>
            <a:pPr marL="0" indent="0">
              <a:buFontTx/>
              <a:buNone/>
              <a:defRPr/>
            </a:pPr>
            <a:endParaRPr lang="en-US" altLang="en-US" sz="1800" dirty="0" smtClean="0"/>
          </a:p>
        </p:txBody>
      </p:sp>
      <p:pic>
        <p:nvPicPr>
          <p:cNvPr id="24580" name="Picture 5" descr="prokary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057400"/>
            <a:ext cx="2851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t>Classifying Prokaryotes</a:t>
            </a:r>
          </a:p>
        </p:txBody>
      </p:sp>
      <p:sp>
        <p:nvSpPr>
          <p:cNvPr id="25603" name="Rectangle 3"/>
          <p:cNvSpPr>
            <a:spLocks noGrp="1" noChangeArrowheads="1"/>
          </p:cNvSpPr>
          <p:nvPr>
            <p:ph type="body" idx="1"/>
          </p:nvPr>
        </p:nvSpPr>
        <p:spPr>
          <a:xfrm>
            <a:off x="400051" y="6019800"/>
            <a:ext cx="2667000" cy="304799"/>
          </a:xfrm>
        </p:spPr>
        <p:txBody>
          <a:bodyPr/>
          <a:lstStyle/>
          <a:p>
            <a:pPr marL="0" indent="0">
              <a:buNone/>
            </a:pPr>
            <a:r>
              <a:rPr lang="en-US" altLang="en-US" sz="1400" dirty="0" smtClean="0"/>
              <a:t>(Former Kingdom </a:t>
            </a:r>
            <a:r>
              <a:rPr lang="en-US" altLang="en-US" sz="1400" dirty="0" err="1" smtClean="0"/>
              <a:t>Monera</a:t>
            </a:r>
            <a:r>
              <a:rPr lang="en-US" altLang="en-US" sz="1400" dirty="0" smtClean="0"/>
              <a:t>)</a:t>
            </a:r>
          </a:p>
        </p:txBody>
      </p:sp>
      <p:graphicFrame>
        <p:nvGraphicFramePr>
          <p:cNvPr id="6" name="Content Placeholder 3"/>
          <p:cNvGraphicFramePr>
            <a:graphicFrameLocks/>
          </p:cNvGraphicFramePr>
          <p:nvPr>
            <p:extLst>
              <p:ext uri="{D42A27DB-BD31-4B8C-83A1-F6EECF244321}">
                <p14:modId xmlns:p14="http://schemas.microsoft.com/office/powerpoint/2010/main" val="3569220657"/>
              </p:ext>
            </p:extLst>
          </p:nvPr>
        </p:nvGraphicFramePr>
        <p:xfrm>
          <a:off x="381000" y="1143000"/>
          <a:ext cx="8077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eft Brace 2"/>
          <p:cNvSpPr/>
          <p:nvPr/>
        </p:nvSpPr>
        <p:spPr>
          <a:xfrm rot="16200000">
            <a:off x="1333501" y="4610100"/>
            <a:ext cx="800101" cy="1943100"/>
          </a:xfrm>
          <a:prstGeom prst="leftBrace">
            <a:avLst/>
          </a:prstGeom>
          <a:noFill/>
          <a:ln w="31750">
            <a:solidFill>
              <a:schemeClr val="tx1">
                <a:alpha val="66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74638"/>
            <a:ext cx="9144000" cy="1143000"/>
          </a:xfrm>
        </p:spPr>
        <p:txBody>
          <a:bodyPr/>
          <a:lstStyle/>
          <a:p>
            <a:r>
              <a:rPr lang="en-US" altLang="en-US" smtClean="0"/>
              <a:t>Domain Bacteria: </a:t>
            </a:r>
            <a:br>
              <a:rPr lang="en-US" altLang="en-US" smtClean="0"/>
            </a:br>
            <a:r>
              <a:rPr lang="en-US" altLang="en-US" smtClean="0"/>
              <a:t>Kingdom Eubacteria</a:t>
            </a:r>
          </a:p>
        </p:txBody>
      </p:sp>
      <p:sp>
        <p:nvSpPr>
          <p:cNvPr id="26627" name="Rectangle 3"/>
          <p:cNvSpPr>
            <a:spLocks noGrp="1" noChangeArrowheads="1"/>
          </p:cNvSpPr>
          <p:nvPr>
            <p:ph type="body" sz="half" idx="1"/>
          </p:nvPr>
        </p:nvSpPr>
        <p:spPr>
          <a:xfrm>
            <a:off x="457200" y="1787510"/>
            <a:ext cx="4038600" cy="4876800"/>
          </a:xfrm>
        </p:spPr>
        <p:txBody>
          <a:bodyPr/>
          <a:lstStyle/>
          <a:p>
            <a:r>
              <a:rPr lang="en-US" altLang="en-US" sz="2000" dirty="0" smtClean="0"/>
              <a:t>What we think about when we say “bacteria”</a:t>
            </a:r>
          </a:p>
          <a:p>
            <a:endParaRPr lang="en-US" altLang="en-US" sz="2000" dirty="0" smtClean="0"/>
          </a:p>
          <a:p>
            <a:r>
              <a:rPr lang="en-US" altLang="en-US" sz="2000" dirty="0" smtClean="0"/>
              <a:t>Cell well contains peptidoglycan (</a:t>
            </a:r>
            <a:r>
              <a:rPr lang="en-US" altLang="en-US" sz="2000" dirty="0" err="1" smtClean="0"/>
              <a:t>murein</a:t>
            </a:r>
            <a:r>
              <a:rPr lang="en-US" altLang="en-US" sz="2000" dirty="0" smtClean="0"/>
              <a:t>) </a:t>
            </a:r>
          </a:p>
          <a:p>
            <a:pPr lvl="1"/>
            <a:endParaRPr lang="en-US" altLang="en-US" sz="1800" dirty="0" smtClean="0"/>
          </a:p>
          <a:p>
            <a:pPr lvl="1"/>
            <a:r>
              <a:rPr lang="en-US" altLang="en-US" sz="1800" dirty="0" smtClean="0"/>
              <a:t>Made </a:t>
            </a:r>
            <a:r>
              <a:rPr lang="en-US" altLang="en-US" sz="1800" dirty="0" smtClean="0"/>
              <a:t>of sugars and amino acids</a:t>
            </a:r>
          </a:p>
          <a:p>
            <a:endParaRPr lang="en-US" altLang="en-US" sz="2000" dirty="0" smtClean="0"/>
          </a:p>
          <a:p>
            <a:r>
              <a:rPr lang="en-US" altLang="en-US" sz="2000" dirty="0"/>
              <a:t>L</a:t>
            </a:r>
            <a:r>
              <a:rPr lang="en-US" altLang="en-US" sz="2000" dirty="0" smtClean="0"/>
              <a:t>arger of the two prokaryotic domains</a:t>
            </a:r>
          </a:p>
          <a:p>
            <a:pPr marL="0" indent="0">
              <a:buNone/>
            </a:pPr>
            <a:endParaRPr lang="en-US" altLang="en-US" sz="2000" dirty="0" smtClean="0"/>
          </a:p>
          <a:p>
            <a:r>
              <a:rPr lang="en-US" altLang="en-US" sz="2000" dirty="0" smtClean="0"/>
              <a:t>Live almost anywhere</a:t>
            </a:r>
          </a:p>
        </p:txBody>
      </p:sp>
      <p:pic>
        <p:nvPicPr>
          <p:cNvPr id="26628" name="Picture 4" descr="BRIE015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600200"/>
            <a:ext cx="4038600" cy="3028950"/>
          </a:xfrm>
        </p:spPr>
      </p:pic>
      <p:pic>
        <p:nvPicPr>
          <p:cNvPr id="266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563" y="3962400"/>
            <a:ext cx="2900362" cy="269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381000" y="381000"/>
            <a:ext cx="8534400" cy="5943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1" name="Title 1"/>
          <p:cNvSpPr>
            <a:spLocks noGrp="1"/>
          </p:cNvSpPr>
          <p:nvPr>
            <p:ph type="title"/>
          </p:nvPr>
        </p:nvSpPr>
        <p:spPr/>
        <p:txBody>
          <a:bodyPr/>
          <a:lstStyle/>
          <a:p>
            <a:r>
              <a:rPr lang="en-US" altLang="en-US" smtClean="0"/>
              <a:t>Domain Bacteria: Examples</a:t>
            </a:r>
          </a:p>
        </p:txBody>
      </p:sp>
      <p:sp>
        <p:nvSpPr>
          <p:cNvPr id="27652" name="Content Placeholder 4"/>
          <p:cNvSpPr>
            <a:spLocks noGrp="1"/>
          </p:cNvSpPr>
          <p:nvPr>
            <p:ph idx="1"/>
          </p:nvPr>
        </p:nvSpPr>
        <p:spPr>
          <a:xfrm>
            <a:off x="457200" y="1600200"/>
            <a:ext cx="8382000" cy="5029200"/>
          </a:xfrm>
        </p:spPr>
        <p:txBody>
          <a:bodyPr/>
          <a:lstStyle/>
          <a:p>
            <a:r>
              <a:rPr lang="en-US" altLang="en-US" sz="1600" u="sng" smtClean="0"/>
              <a:t>Cyanobacteria</a:t>
            </a:r>
            <a:r>
              <a:rPr lang="en-US" altLang="en-US" sz="1600" smtClean="0"/>
              <a:t>: photosynthetic, like plants, which means that they use the sun’s energy to make food for themselves. </a:t>
            </a:r>
          </a:p>
          <a:p>
            <a:endParaRPr lang="en-US" altLang="en-US" sz="1600" smtClean="0"/>
          </a:p>
          <a:p>
            <a:r>
              <a:rPr lang="en-US" altLang="en-US" sz="1600" u="sng" smtClean="0"/>
              <a:t>Spirochetes</a:t>
            </a:r>
            <a:r>
              <a:rPr lang="en-US" altLang="en-US" sz="1600" smtClean="0"/>
              <a:t>: are gram-negative spiral-shaped, and heterotrophic. Some of them live in the presence of oxygen, others don’t. </a:t>
            </a:r>
          </a:p>
          <a:p>
            <a:endParaRPr lang="en-US" altLang="en-US" sz="1600" smtClean="0"/>
          </a:p>
          <a:p>
            <a:r>
              <a:rPr lang="en-US" altLang="en-US" sz="1600" u="sng" smtClean="0"/>
              <a:t>Gram-positive bacteria</a:t>
            </a:r>
            <a:r>
              <a:rPr lang="en-US" altLang="en-US" sz="1600" smtClean="0"/>
              <a:t>: includes the strain of streptococcus bacteria that causes strep throat. It also includes the bacteria that produces yogurt, by growing and fermenting in milk (producing lactic acid). These bacteria also produce many of our antibiotics. </a:t>
            </a:r>
          </a:p>
          <a:p>
            <a:endParaRPr lang="en-US" altLang="en-US" sz="1600" smtClean="0"/>
          </a:p>
          <a:p>
            <a:r>
              <a:rPr lang="en-US" altLang="en-US" sz="1600" u="sng" smtClean="0"/>
              <a:t>Proteobacteria</a:t>
            </a:r>
            <a:r>
              <a:rPr lang="en-US" altLang="en-US" sz="1600" smtClean="0"/>
              <a:t>: is one of the largest phyla of all the bacteria. Many are gram-negative. They are divided into several subgroups, such as enteric bacteria, chemoautotrophs, and nitrogen-fixing bacteria. The enteric bacteria live mainly in intestinal tracts, like </a:t>
            </a:r>
            <a:r>
              <a:rPr lang="en-US" altLang="en-US" sz="1600" i="1" smtClean="0"/>
              <a:t>E. coli</a:t>
            </a:r>
            <a:r>
              <a:rPr lang="en-US" altLang="en-US" sz="1600" smtClean="0"/>
              <a:t>. </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t>Domain Archaea: </a:t>
            </a:r>
            <a:br>
              <a:rPr lang="en-US" altLang="en-US" smtClean="0"/>
            </a:br>
            <a:r>
              <a:rPr lang="en-US" altLang="en-US" smtClean="0"/>
              <a:t>Kingdom Archaebacteria</a:t>
            </a:r>
          </a:p>
        </p:txBody>
      </p:sp>
      <p:sp>
        <p:nvSpPr>
          <p:cNvPr id="28675" name="Rectangle 3"/>
          <p:cNvSpPr>
            <a:spLocks noGrp="1" noChangeArrowheads="1"/>
          </p:cNvSpPr>
          <p:nvPr>
            <p:ph type="body" sz="half" idx="1"/>
          </p:nvPr>
        </p:nvSpPr>
        <p:spPr>
          <a:xfrm>
            <a:off x="457200" y="1600200"/>
            <a:ext cx="8305800" cy="4525963"/>
          </a:xfrm>
        </p:spPr>
        <p:txBody>
          <a:bodyPr/>
          <a:lstStyle/>
          <a:p>
            <a:r>
              <a:rPr lang="en-US" altLang="en-US" sz="1800" dirty="0" smtClean="0"/>
              <a:t>Under a microscope look similar to eubacteria</a:t>
            </a:r>
          </a:p>
          <a:p>
            <a:endParaRPr lang="en-US" altLang="en-US" sz="1800" dirty="0" smtClean="0"/>
          </a:p>
          <a:p>
            <a:r>
              <a:rPr lang="en-US" altLang="en-US" sz="1800" dirty="0" smtClean="0"/>
              <a:t>Lack peptidoglycan (</a:t>
            </a:r>
            <a:r>
              <a:rPr lang="en-US" altLang="en-US" sz="1800" dirty="0" err="1" smtClean="0"/>
              <a:t>murein</a:t>
            </a:r>
            <a:r>
              <a:rPr lang="en-US" altLang="en-US" sz="1800" dirty="0" smtClean="0"/>
              <a:t>) in cell walls</a:t>
            </a:r>
          </a:p>
          <a:p>
            <a:endParaRPr lang="en-US" altLang="en-US" sz="1800" dirty="0" smtClean="0"/>
          </a:p>
          <a:p>
            <a:r>
              <a:rPr lang="en-US" altLang="en-US" sz="1800" dirty="0" smtClean="0"/>
              <a:t>Membrane lipids are quite different</a:t>
            </a:r>
          </a:p>
          <a:p>
            <a:pPr eaLnBrk="1" hangingPunct="1"/>
            <a:endParaRPr lang="en-US" altLang="en-US" sz="1800" dirty="0" smtClean="0">
              <a:cs typeface="Times New Roman" pitchFamily="18" charset="0"/>
            </a:endParaRPr>
          </a:p>
          <a:p>
            <a:pPr eaLnBrk="1" hangingPunct="1"/>
            <a:r>
              <a:rPr lang="en-US" altLang="en-US" sz="1800" dirty="0" smtClean="0">
                <a:cs typeface="Times New Roman" pitchFamily="18" charset="0"/>
              </a:rPr>
              <a:t>Found in very harsh conditions </a:t>
            </a:r>
          </a:p>
          <a:p>
            <a:pPr lvl="1" eaLnBrk="1" hangingPunct="1"/>
            <a:r>
              <a:rPr lang="en-US" altLang="en-US" sz="1600" dirty="0" smtClean="0">
                <a:cs typeface="Times New Roman" pitchFamily="18" charset="0"/>
              </a:rPr>
              <a:t>bottom of the sea </a:t>
            </a:r>
          </a:p>
          <a:p>
            <a:pPr lvl="1" eaLnBrk="1" hangingPunct="1"/>
            <a:r>
              <a:rPr lang="en-US" altLang="en-US" sz="1600" dirty="0" smtClean="0">
                <a:cs typeface="Times New Roman" pitchFamily="18" charset="0"/>
              </a:rPr>
              <a:t>volcanic vents</a:t>
            </a:r>
          </a:p>
          <a:p>
            <a:pPr eaLnBrk="1" hangingPunct="1"/>
            <a:endParaRPr lang="en-US" altLang="en-US" sz="1600" dirty="0" smtClean="0">
              <a:cs typeface="Times New Roman" pitchFamily="18" charset="0"/>
            </a:endParaRPr>
          </a:p>
          <a:p>
            <a:pPr eaLnBrk="1" hangingPunct="1"/>
            <a:r>
              <a:rPr lang="en-US" altLang="en-US" sz="1800" dirty="0" smtClean="0">
                <a:cs typeface="Times New Roman" pitchFamily="18" charset="0"/>
              </a:rPr>
              <a:t>Early Earth’s atmosphere was filled with poisonous gases and was very hot – nothing could survive, except the </a:t>
            </a:r>
            <a:r>
              <a:rPr lang="en-US" altLang="en-US" sz="1800" dirty="0" err="1" smtClean="0">
                <a:cs typeface="Times New Roman" pitchFamily="18" charset="0"/>
              </a:rPr>
              <a:t>archaebacteria</a:t>
            </a:r>
            <a:r>
              <a:rPr lang="en-US" altLang="en-US" sz="1800" dirty="0" smtClean="0">
                <a:cs typeface="Times New Roman" pitchFamily="18" charset="0"/>
              </a:rPr>
              <a:t>. </a:t>
            </a:r>
          </a:p>
          <a:p>
            <a:pPr eaLnBrk="1" hangingPunct="1"/>
            <a:endParaRPr lang="en-US" altLang="en-US" sz="1800" dirty="0" smtClean="0">
              <a:cs typeface="Times New Roman" pitchFamily="18" charset="0"/>
            </a:endParaRPr>
          </a:p>
          <a:p>
            <a:pPr eaLnBrk="1" hangingPunct="1"/>
            <a:r>
              <a:rPr lang="en-US" altLang="en-US" sz="1800" dirty="0" smtClean="0">
                <a:cs typeface="Times New Roman" pitchFamily="18" charset="0"/>
              </a:rPr>
              <a:t>Obligate anaerobes</a:t>
            </a:r>
          </a:p>
          <a:p>
            <a:pPr lvl="1" eaLnBrk="1" hangingPunct="1"/>
            <a:r>
              <a:rPr lang="en-US" altLang="en-US" sz="1600" dirty="0" smtClean="0">
                <a:cs typeface="Times New Roman" pitchFamily="18" charset="0"/>
              </a:rPr>
              <a:t>They cannot live in the presence of oxygen</a:t>
            </a:r>
          </a:p>
          <a:p>
            <a:pPr eaLnBrk="1" hangingPunct="1"/>
            <a:endParaRPr lang="en-US" altLang="en-US" sz="2000" dirty="0" smtClean="0"/>
          </a:p>
        </p:txBody>
      </p:sp>
      <p:pic>
        <p:nvPicPr>
          <p:cNvPr id="28676" name="Picture 4" descr="methanosarcin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001000" y="381000"/>
            <a:ext cx="673100" cy="742950"/>
          </a:xfrm>
        </p:spPr>
      </p:pic>
      <p:pic>
        <p:nvPicPr>
          <p:cNvPr id="28678" name="Picture 6" descr="http://classconnection.s3.amazonaws.com/442/flashcards/1493442/jpg/archaea_env1335573596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514600"/>
            <a:ext cx="3211127" cy="19526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228600" y="457200"/>
            <a:ext cx="8610600" cy="5791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699" name="Title 1"/>
          <p:cNvSpPr>
            <a:spLocks noGrp="1"/>
          </p:cNvSpPr>
          <p:nvPr>
            <p:ph type="title"/>
          </p:nvPr>
        </p:nvSpPr>
        <p:spPr/>
        <p:txBody>
          <a:bodyPr/>
          <a:lstStyle/>
          <a:p>
            <a:r>
              <a:rPr lang="en-US" altLang="en-US" smtClean="0"/>
              <a:t>Domain Archaea: Examples</a:t>
            </a:r>
          </a:p>
        </p:txBody>
      </p:sp>
      <p:sp>
        <p:nvSpPr>
          <p:cNvPr id="29700" name="Content Placeholder 2"/>
          <p:cNvSpPr>
            <a:spLocks noGrp="1"/>
          </p:cNvSpPr>
          <p:nvPr>
            <p:ph idx="1"/>
          </p:nvPr>
        </p:nvSpPr>
        <p:spPr>
          <a:xfrm>
            <a:off x="457200" y="1447800"/>
            <a:ext cx="4724400" cy="4678363"/>
          </a:xfrm>
        </p:spPr>
        <p:txBody>
          <a:bodyPr/>
          <a:lstStyle/>
          <a:p>
            <a:r>
              <a:rPr lang="en-US" altLang="en-US" sz="1600" u="sng" dirty="0" smtClean="0"/>
              <a:t>Methanogens</a:t>
            </a:r>
            <a:r>
              <a:rPr lang="en-US" altLang="en-US" sz="1600" dirty="0" smtClean="0"/>
              <a:t>: are characterized by their ability to harvest energy by converting H2 and CO2 into methane gas; found in marshes and in the intestinal tracts of humans and some animals</a:t>
            </a:r>
          </a:p>
          <a:p>
            <a:endParaRPr lang="en-US" altLang="en-US" sz="1600" dirty="0" smtClean="0"/>
          </a:p>
          <a:p>
            <a:r>
              <a:rPr lang="en-US" altLang="en-US" sz="1600" u="sng" dirty="0" smtClean="0"/>
              <a:t>Halophiles</a:t>
            </a:r>
            <a:r>
              <a:rPr lang="en-US" altLang="en-US" sz="1600" dirty="0" smtClean="0"/>
              <a:t>: salt-loving; found in the Dead Sea, the Great Salt Lake, and other areas with a high salt content</a:t>
            </a:r>
          </a:p>
          <a:p>
            <a:endParaRPr lang="en-US" altLang="en-US" sz="1600" u="sng" dirty="0" smtClean="0"/>
          </a:p>
          <a:p>
            <a:r>
              <a:rPr lang="en-US" altLang="en-US" sz="1600" u="sng" dirty="0" err="1" smtClean="0"/>
              <a:t>Thermoacidophiles</a:t>
            </a:r>
            <a:r>
              <a:rPr lang="en-US" altLang="en-US" sz="1600" dirty="0" smtClean="0"/>
              <a:t>: found in extremely acidic conditions and in areas with very high temperatures. They can survive in areas with temperatures as high as 230ₒF and with </a:t>
            </a:r>
            <a:r>
              <a:rPr lang="en-US" altLang="en-US" sz="1600" dirty="0" err="1" smtClean="0"/>
              <a:t>pHs</a:t>
            </a:r>
            <a:r>
              <a:rPr lang="en-US" altLang="en-US" sz="1600" dirty="0" smtClean="0"/>
              <a:t> below 2; locations include volcanic vents and hydrothermal vents (cracks in the ocean floor where scalding water leaks out)</a:t>
            </a:r>
          </a:p>
          <a:p>
            <a:endParaRPr lang="en-US" altLang="en-US" sz="1600" dirty="0" smtClean="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170"/>
          <a:stretch/>
        </p:blipFill>
        <p:spPr bwMode="auto">
          <a:xfrm>
            <a:off x="5562600" y="2057400"/>
            <a:ext cx="3086821" cy="29876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t>Archaea to Eukarya</a:t>
            </a:r>
          </a:p>
        </p:txBody>
      </p:sp>
      <p:sp>
        <p:nvSpPr>
          <p:cNvPr id="31747" name="Rectangle 3"/>
          <p:cNvSpPr>
            <a:spLocks noGrp="1" noChangeArrowheads="1"/>
          </p:cNvSpPr>
          <p:nvPr>
            <p:ph type="body" sz="half" idx="1"/>
          </p:nvPr>
        </p:nvSpPr>
        <p:spPr/>
        <p:txBody>
          <a:bodyPr/>
          <a:lstStyle/>
          <a:p>
            <a:r>
              <a:rPr lang="en-US" altLang="en-US" sz="2400" dirty="0" smtClean="0"/>
              <a:t>DNA of </a:t>
            </a:r>
            <a:r>
              <a:rPr lang="en-US" altLang="en-US" sz="2400" dirty="0" err="1" smtClean="0"/>
              <a:t>archaebacteria</a:t>
            </a:r>
            <a:r>
              <a:rPr lang="en-US" altLang="en-US" sz="2400" dirty="0" smtClean="0"/>
              <a:t> genes are more like those of eukaryotes than those of eubacteria</a:t>
            </a:r>
          </a:p>
          <a:p>
            <a:endParaRPr lang="en-US" altLang="en-US" sz="2400" dirty="0" smtClean="0"/>
          </a:p>
          <a:p>
            <a:r>
              <a:rPr lang="en-US" altLang="en-US" sz="2400" dirty="0" smtClean="0"/>
              <a:t>Scientists believe they may be the </a:t>
            </a:r>
            <a:r>
              <a:rPr lang="en-US" altLang="en-US" sz="2400" u="sng" dirty="0" smtClean="0"/>
              <a:t>ancestors of eukaryotes</a:t>
            </a:r>
          </a:p>
          <a:p>
            <a:endParaRPr lang="en-US" altLang="en-US" sz="2000" dirty="0" smtClean="0"/>
          </a:p>
          <a:p>
            <a:endParaRPr lang="en-US" altLang="en-US" sz="2000" dirty="0" smtClean="0"/>
          </a:p>
        </p:txBody>
      </p:sp>
      <p:pic>
        <p:nvPicPr>
          <p:cNvPr id="31748" name="Picture 2" descr="C:\Users\Owner\Documents\My Scans\scan003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46675" y="1651000"/>
            <a:ext cx="3041650" cy="44243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t>Identifying Prokaryotes</a:t>
            </a:r>
          </a:p>
        </p:txBody>
      </p:sp>
      <p:sp>
        <p:nvSpPr>
          <p:cNvPr id="32771" name="Rectangle 3"/>
          <p:cNvSpPr>
            <a:spLocks noGrp="1" noChangeArrowheads="1"/>
          </p:cNvSpPr>
          <p:nvPr>
            <p:ph type="body" idx="1"/>
          </p:nvPr>
        </p:nvSpPr>
        <p:spPr/>
        <p:txBody>
          <a:bodyPr/>
          <a:lstStyle/>
          <a:p>
            <a:r>
              <a:rPr lang="en-US" altLang="en-US" smtClean="0"/>
              <a:t>Shape</a:t>
            </a:r>
          </a:p>
          <a:p>
            <a:endParaRPr lang="en-US" altLang="en-US" smtClean="0"/>
          </a:p>
          <a:p>
            <a:r>
              <a:rPr lang="en-US" altLang="en-US" smtClean="0"/>
              <a:t>Cell wall chemical structure</a:t>
            </a:r>
          </a:p>
          <a:p>
            <a:endParaRPr lang="en-US" altLang="en-US" smtClean="0"/>
          </a:p>
          <a:p>
            <a:r>
              <a:rPr lang="en-US" altLang="en-US" smtClean="0"/>
              <a:t>Movement</a:t>
            </a:r>
          </a:p>
          <a:p>
            <a:endParaRPr lang="en-US" altLang="en-US" smtClean="0"/>
          </a:p>
          <a:p>
            <a:r>
              <a:rPr lang="en-US" altLang="en-US" smtClean="0"/>
              <a:t>Energy obtainment</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t>Prokaryote Shape</a:t>
            </a:r>
          </a:p>
        </p:txBody>
      </p:sp>
      <p:sp>
        <p:nvSpPr>
          <p:cNvPr id="33795" name="Rectangle 3"/>
          <p:cNvSpPr>
            <a:spLocks noGrp="1" noChangeArrowheads="1"/>
          </p:cNvSpPr>
          <p:nvPr>
            <p:ph type="body" idx="1"/>
          </p:nvPr>
        </p:nvSpPr>
        <p:spPr/>
        <p:txBody>
          <a:bodyPr/>
          <a:lstStyle/>
          <a:p>
            <a:r>
              <a:rPr lang="en-US" altLang="en-US" smtClean="0"/>
              <a:t>Bacilli</a:t>
            </a:r>
          </a:p>
          <a:p>
            <a:pPr lvl="1"/>
            <a:r>
              <a:rPr lang="en-US" altLang="en-US" smtClean="0"/>
              <a:t>Rod-shaped</a:t>
            </a:r>
          </a:p>
          <a:p>
            <a:endParaRPr lang="en-US" altLang="en-US" smtClean="0"/>
          </a:p>
          <a:p>
            <a:r>
              <a:rPr lang="en-US" altLang="en-US" smtClean="0"/>
              <a:t>Cocci</a:t>
            </a:r>
          </a:p>
          <a:p>
            <a:pPr lvl="1"/>
            <a:r>
              <a:rPr lang="en-US" altLang="en-US" smtClean="0"/>
              <a:t>Spherical-shaped</a:t>
            </a:r>
          </a:p>
          <a:p>
            <a:endParaRPr lang="en-US" altLang="en-US" smtClean="0"/>
          </a:p>
          <a:p>
            <a:r>
              <a:rPr lang="en-US" altLang="en-US" smtClean="0"/>
              <a:t>Spirilla</a:t>
            </a:r>
          </a:p>
          <a:p>
            <a:pPr lvl="1"/>
            <a:r>
              <a:rPr lang="en-US" altLang="en-US" smtClean="0"/>
              <a:t>Spiral and corkscrew-shaped</a:t>
            </a:r>
          </a:p>
        </p:txBody>
      </p:sp>
      <p:pic>
        <p:nvPicPr>
          <p:cNvPr id="33796" name="Picture 5" descr="bacilli%20o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71600"/>
            <a:ext cx="24384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descr="Cocci%20100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124200"/>
            <a:ext cx="20574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9" descr="spirilla%20o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0138" y="5181600"/>
            <a:ext cx="159226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0163" y="3124200"/>
            <a:ext cx="2154237" cy="16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0600" y="1371600"/>
            <a:ext cx="1549400" cy="138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181600"/>
            <a:ext cx="1258888"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t>Cell Wall Chemical Structure: Gram Staining in Eubacteria</a:t>
            </a:r>
          </a:p>
        </p:txBody>
      </p:sp>
      <p:sp>
        <p:nvSpPr>
          <p:cNvPr id="34819" name="Content Placeholder 2"/>
          <p:cNvSpPr>
            <a:spLocks noGrp="1"/>
          </p:cNvSpPr>
          <p:nvPr>
            <p:ph idx="1"/>
          </p:nvPr>
        </p:nvSpPr>
        <p:spPr>
          <a:xfrm>
            <a:off x="381000" y="1905000"/>
            <a:ext cx="5105400" cy="4525963"/>
          </a:xfrm>
        </p:spPr>
        <p:txBody>
          <a:bodyPr/>
          <a:lstStyle/>
          <a:p>
            <a:r>
              <a:rPr lang="en-US" altLang="en-US" sz="2800" dirty="0" smtClean="0"/>
              <a:t>Determines:</a:t>
            </a:r>
          </a:p>
          <a:p>
            <a:endParaRPr lang="en-US" altLang="en-US" sz="2800" dirty="0" smtClean="0"/>
          </a:p>
          <a:p>
            <a:pPr lvl="1"/>
            <a:r>
              <a:rPr lang="en-US" altLang="en-US" sz="2400" dirty="0" smtClean="0"/>
              <a:t>Resistance to antibiotics</a:t>
            </a:r>
          </a:p>
          <a:p>
            <a:pPr lvl="1"/>
            <a:endParaRPr lang="en-US" altLang="en-US" sz="2400" dirty="0" smtClean="0"/>
          </a:p>
          <a:p>
            <a:pPr lvl="1"/>
            <a:r>
              <a:rPr lang="en-US" altLang="en-US" sz="2400" dirty="0" smtClean="0"/>
              <a:t>Identify an unknown bacteria</a:t>
            </a:r>
          </a:p>
          <a:p>
            <a:endParaRPr lang="en-US" altLang="en-US" sz="2800" dirty="0" smtClean="0"/>
          </a:p>
          <a:p>
            <a:r>
              <a:rPr lang="en-US" altLang="en-US" sz="2800" dirty="0" smtClean="0"/>
              <a:t>Staining a group of bacteria with four different liquids</a:t>
            </a:r>
          </a:p>
          <a:p>
            <a:endParaRPr lang="en-US" altLang="en-US" sz="2800" dirty="0" smtClean="0"/>
          </a:p>
        </p:txBody>
      </p:sp>
      <p:pic>
        <p:nvPicPr>
          <p:cNvPr id="34821" name="Picture 5" descr="http://pathmicro.med.sc.edu/fox/gram-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590800"/>
            <a:ext cx="3367192" cy="27142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mtClean="0"/>
              <a:t>What is a Virus?</a:t>
            </a:r>
          </a:p>
        </p:txBody>
      </p:sp>
      <p:sp>
        <p:nvSpPr>
          <p:cNvPr id="4099" name="Rectangle 3"/>
          <p:cNvSpPr>
            <a:spLocks noGrp="1" noChangeArrowheads="1"/>
          </p:cNvSpPr>
          <p:nvPr>
            <p:ph type="body" idx="1"/>
          </p:nvPr>
        </p:nvSpPr>
        <p:spPr/>
        <p:txBody>
          <a:bodyPr/>
          <a:lstStyle/>
          <a:p>
            <a:r>
              <a:rPr lang="en-US" altLang="en-US" smtClean="0"/>
              <a:t>A particle (not a cell!) made up of: </a:t>
            </a:r>
          </a:p>
          <a:p>
            <a:endParaRPr lang="en-US" altLang="en-US" smtClean="0"/>
          </a:p>
          <a:p>
            <a:pPr lvl="1"/>
            <a:r>
              <a:rPr lang="en-US" altLang="en-US" smtClean="0"/>
              <a:t>Nucleic acid</a:t>
            </a:r>
          </a:p>
          <a:p>
            <a:pPr lvl="2"/>
            <a:r>
              <a:rPr lang="en-US" altLang="en-US" smtClean="0"/>
              <a:t>DNA or RNA</a:t>
            </a:r>
          </a:p>
          <a:p>
            <a:pPr lvl="1"/>
            <a:endParaRPr lang="en-US" altLang="en-US" smtClean="0"/>
          </a:p>
          <a:p>
            <a:pPr lvl="1"/>
            <a:r>
              <a:rPr lang="en-US" altLang="en-US" smtClean="0"/>
              <a:t>Protein</a:t>
            </a:r>
          </a:p>
          <a:p>
            <a:pPr lvl="2"/>
            <a:r>
              <a:rPr lang="en-US" altLang="en-US" smtClean="0"/>
              <a:t>DNA or RNA is surrounded by a protein coat, or capsid</a:t>
            </a:r>
          </a:p>
          <a:p>
            <a:pPr lvl="1"/>
            <a:endParaRPr lang="en-US" altLang="en-US" smtClean="0"/>
          </a:p>
          <a:p>
            <a:pPr lvl="1"/>
            <a:r>
              <a:rPr lang="en-US" altLang="en-US" smtClean="0"/>
              <a:t>Sometimes lipids</a:t>
            </a:r>
          </a:p>
          <a:p>
            <a:endParaRPr lang="en-US" altLang="en-US" smtClean="0"/>
          </a:p>
          <a:p>
            <a:endParaRPr lang="en-US" altLang="en-US" smtClean="0"/>
          </a:p>
          <a:p>
            <a:endParaRPr lang="en-US" altLang="en-US" smtClean="0"/>
          </a:p>
          <a:p>
            <a:endParaRPr lang="en-US" altLang="en-US" smtClean="0"/>
          </a:p>
        </p:txBody>
      </p:sp>
      <p:pic>
        <p:nvPicPr>
          <p:cNvPr id="4100" name="Picture 5" descr="viru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465388"/>
            <a:ext cx="1870075"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t>Gram Positive: Purple</a:t>
            </a:r>
          </a:p>
        </p:txBody>
      </p:sp>
      <p:sp>
        <p:nvSpPr>
          <p:cNvPr id="35843" name="Rectangle 3"/>
          <p:cNvSpPr>
            <a:spLocks noGrp="1" noChangeArrowheads="1"/>
          </p:cNvSpPr>
          <p:nvPr>
            <p:ph type="body" idx="1"/>
          </p:nvPr>
        </p:nvSpPr>
        <p:spPr>
          <a:xfrm>
            <a:off x="457200" y="3216275"/>
            <a:ext cx="8229600" cy="3260725"/>
          </a:xfrm>
        </p:spPr>
        <p:txBody>
          <a:bodyPr/>
          <a:lstStyle/>
          <a:p>
            <a:r>
              <a:rPr lang="en-US" altLang="en-US" sz="2000" dirty="0" smtClean="0"/>
              <a:t>Cell wall containing many peptidoglycan, which absorbs the gram stain</a:t>
            </a:r>
          </a:p>
          <a:p>
            <a:endParaRPr lang="en-US" altLang="en-US" sz="2000" dirty="0" smtClean="0"/>
          </a:p>
          <a:p>
            <a:r>
              <a:rPr lang="en-US" altLang="en-US" sz="2000" dirty="0" smtClean="0"/>
              <a:t>More susceptible to antibiotics than gram-negative bacteria</a:t>
            </a:r>
          </a:p>
          <a:p>
            <a:endParaRPr lang="en-US" altLang="en-US" sz="2000" dirty="0" smtClean="0"/>
          </a:p>
          <a:p>
            <a:pPr lvl="1"/>
            <a:r>
              <a:rPr lang="en-US" altLang="en-US" sz="1800" dirty="0" smtClean="0"/>
              <a:t>Why? </a:t>
            </a:r>
          </a:p>
          <a:p>
            <a:pPr lvl="2"/>
            <a:r>
              <a:rPr lang="en-US" altLang="en-US" sz="1600" dirty="0" smtClean="0"/>
              <a:t>They are not selectively permeable</a:t>
            </a:r>
          </a:p>
          <a:p>
            <a:pPr lvl="2"/>
            <a:r>
              <a:rPr lang="en-US" altLang="en-US" sz="1600" dirty="0" smtClean="0"/>
              <a:t>They let everything into the cell…including antibiotics</a:t>
            </a:r>
          </a:p>
          <a:p>
            <a:pPr lvl="1"/>
            <a:endParaRPr lang="en-US" altLang="en-US" sz="1800" dirty="0" smtClean="0"/>
          </a:p>
          <a:p>
            <a:pPr lvl="1"/>
            <a:r>
              <a:rPr lang="en-US" altLang="en-US" sz="1800" u="sng" dirty="0" smtClean="0"/>
              <a:t>Good for us, bad for them</a:t>
            </a:r>
            <a:r>
              <a:rPr lang="en-US" altLang="en-US" sz="1800" dirty="0" smtClean="0"/>
              <a:t>!</a:t>
            </a:r>
          </a:p>
          <a:p>
            <a:endParaRPr lang="en-US" altLang="en-US" sz="1800" dirty="0" smtClean="0"/>
          </a:p>
        </p:txBody>
      </p:sp>
      <p:pic>
        <p:nvPicPr>
          <p:cNvPr id="35844" name="Picture 8"/>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a:off x="2133600" y="1259889"/>
            <a:ext cx="4800600" cy="1920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Gram Negative: Red</a:t>
            </a:r>
          </a:p>
        </p:txBody>
      </p:sp>
      <p:sp>
        <p:nvSpPr>
          <p:cNvPr id="36867" name="Content Placeholder 2"/>
          <p:cNvSpPr>
            <a:spLocks noGrp="1"/>
          </p:cNvSpPr>
          <p:nvPr>
            <p:ph idx="1"/>
          </p:nvPr>
        </p:nvSpPr>
        <p:spPr>
          <a:xfrm>
            <a:off x="533400" y="3810000"/>
            <a:ext cx="8534400" cy="2209800"/>
          </a:xfrm>
        </p:spPr>
        <p:txBody>
          <a:bodyPr/>
          <a:lstStyle/>
          <a:p>
            <a:r>
              <a:rPr lang="en-US" altLang="en-US" sz="2000" dirty="0" smtClean="0"/>
              <a:t>Cell wall containing a second, outer layer of lipids &amp; carbohydrates</a:t>
            </a:r>
          </a:p>
          <a:p>
            <a:endParaRPr lang="en-US" altLang="en-US" sz="2000" dirty="0" smtClean="0"/>
          </a:p>
          <a:p>
            <a:r>
              <a:rPr lang="en-US" altLang="en-US" sz="2000" dirty="0" smtClean="0"/>
              <a:t>Selectively permeable and gram stain cannot pass through</a:t>
            </a:r>
          </a:p>
          <a:p>
            <a:endParaRPr lang="en-US" altLang="en-US" sz="1600" dirty="0" smtClean="0"/>
          </a:p>
          <a:p>
            <a:pPr lvl="1"/>
            <a:r>
              <a:rPr lang="en-US" altLang="en-US" sz="1600" dirty="0" smtClean="0"/>
              <a:t>Antibiotics cannot pass through either</a:t>
            </a:r>
          </a:p>
          <a:p>
            <a:pPr lvl="1"/>
            <a:endParaRPr lang="en-US" altLang="en-US" sz="1600" dirty="0" smtClean="0"/>
          </a:p>
          <a:p>
            <a:pPr lvl="1"/>
            <a:r>
              <a:rPr lang="en-US" altLang="en-US" sz="1600" u="sng" dirty="0" smtClean="0"/>
              <a:t>Good for them, bad for us</a:t>
            </a:r>
            <a:r>
              <a:rPr lang="en-US" altLang="en-US" sz="1600" dirty="0" smtClean="0"/>
              <a:t>!</a:t>
            </a:r>
          </a:p>
          <a:p>
            <a:endParaRPr lang="en-US" altLang="en-US" sz="2000" dirty="0" smtClean="0"/>
          </a:p>
        </p:txBody>
      </p:sp>
      <p:pic>
        <p:nvPicPr>
          <p:cNvPr id="36868" name="Picture 2"/>
          <p:cNvPicPr>
            <a:picLocks noChangeAspect="1" noChangeArrowheads="1"/>
          </p:cNvPicPr>
          <p:nvPr/>
        </p:nvPicPr>
        <p:blipFill>
          <a:blip r:embed="rId3">
            <a:extLst>
              <a:ext uri="{28A0092B-C50C-407E-A947-70E740481C1C}">
                <a14:useLocalDpi xmlns:a14="http://schemas.microsoft.com/office/drawing/2010/main" val="0"/>
              </a:ext>
            </a:extLst>
          </a:blip>
          <a:srcRect t="50000"/>
          <a:stretch>
            <a:fillRect/>
          </a:stretch>
        </p:blipFill>
        <p:spPr bwMode="auto">
          <a:xfrm>
            <a:off x="1371600" y="1254125"/>
            <a:ext cx="60960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t>Prokaryote Movement</a:t>
            </a:r>
          </a:p>
        </p:txBody>
      </p:sp>
      <p:sp>
        <p:nvSpPr>
          <p:cNvPr id="37891" name="Rectangle 3"/>
          <p:cNvSpPr>
            <a:spLocks noGrp="1" noChangeArrowheads="1"/>
          </p:cNvSpPr>
          <p:nvPr>
            <p:ph type="body" sz="half" idx="1"/>
          </p:nvPr>
        </p:nvSpPr>
        <p:spPr/>
        <p:txBody>
          <a:bodyPr/>
          <a:lstStyle/>
          <a:p>
            <a:r>
              <a:rPr lang="en-US" altLang="en-US" sz="2400" smtClean="0"/>
              <a:t>Flagella</a:t>
            </a:r>
          </a:p>
          <a:p>
            <a:endParaRPr lang="en-US" altLang="en-US" sz="2400" smtClean="0"/>
          </a:p>
          <a:p>
            <a:r>
              <a:rPr lang="en-US" altLang="en-US" sz="2400" smtClean="0"/>
              <a:t>Lash</a:t>
            </a:r>
          </a:p>
          <a:p>
            <a:endParaRPr lang="en-US" altLang="en-US" sz="2400" smtClean="0"/>
          </a:p>
          <a:p>
            <a:r>
              <a:rPr lang="en-US" altLang="en-US" sz="2400" smtClean="0"/>
              <a:t>Snake</a:t>
            </a:r>
          </a:p>
          <a:p>
            <a:endParaRPr lang="en-US" altLang="en-US" sz="2400" smtClean="0"/>
          </a:p>
          <a:p>
            <a:r>
              <a:rPr lang="en-US" altLang="en-US" sz="2400" smtClean="0"/>
              <a:t>Spiral</a:t>
            </a:r>
          </a:p>
          <a:p>
            <a:endParaRPr lang="en-US" altLang="en-US" sz="2400" smtClean="0"/>
          </a:p>
          <a:p>
            <a:r>
              <a:rPr lang="en-US" altLang="en-US" sz="2400" smtClean="0"/>
              <a:t>Move on a slime trail</a:t>
            </a:r>
          </a:p>
          <a:p>
            <a:endParaRPr lang="en-US" altLang="en-US" sz="2400" smtClean="0"/>
          </a:p>
          <a:p>
            <a:r>
              <a:rPr lang="en-US" altLang="en-US" sz="2400" smtClean="0"/>
              <a:t>No movement at all</a:t>
            </a:r>
          </a:p>
        </p:txBody>
      </p:sp>
      <p:pic>
        <p:nvPicPr>
          <p:cNvPr id="37892"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038600" y="1905000"/>
            <a:ext cx="4762500" cy="3799298"/>
          </a:xfrm>
        </p:spPr>
      </p:pic>
      <p:sp>
        <p:nvSpPr>
          <p:cNvPr id="2" name="AutoShape 6" descr="data:image/jpeg;base64,/9j/4AAQSkZJRgABAQAAAQABAAD/2wCEAAkGBhISEBQUEhQUFBQVFRQVFBUUFxQUFBUWFRcVFRQVFRQXHCYeFxkjGRQUHy8gIygpLCwsFR4xNTAqNSYrLCkBCQoKDgwOGg8PGiwkHCQpLCkpLCkpKSksKSwsKSwsLCwpLCwpLCwpLCwpLCwsLCwsKSksKSwsKSksLCksKSksLP/AABEIAMIBAwMBIgACEQEDEQH/xAAcAAABBQEBAQAAAAAAAAAAAAADAAECBAUGBwj/xABBEAACAQIEBAQDBAkDAwQDAAABAhEAAwQSITEFBkFREyJhcTKBkQdCUqEjM2JygrHB0fAUkuGywvFUc5PSJENE/8QAGgEAAwEBAQEAAAAAAAAAAAAAAQIDBAAFBv/EACoRAAICAgICAQQABwEAAAAAAAABAhEDEiExBDJBIlFhcRQjM0KBkfAT/9oADAMBAAIRAxEAPwDxPNSz08U8Uwg4apA1CnFcBoKHogagA1IGjZJosBqmr1XmpBqNk3EshqIDVcNRFNGxHENSimWp0RQYXXXau75bxlh8KbDRaRWa4txizEtADlh0JAWAoIEdSdOHKVJWI/z1n+dSnDZBdNUer8Iw2DwwHiYlCWNsjyOZzg5BGXTRdj26Ve4tzZhMOFa3+lZogkeRR0JG+w0jTT3ryBsS7ZZJ8u3v3pG4SACdhA9t4qP8Ls7kxdYnS8xc53cRmDEwdANIENMD06f+TPM5qZmpKpNa4QjBUh0iaGiq1ALjYT/eiKKpELgWFomahW6LFaYoWhTSBpitRFGx0gwNMRUQakKJw0UgakRQ5onBRRUaq4apFqdMDRcVqIDVFblEW7VYyJSgWaVBD09U2E1ODp4pCnrwD1BopZalFPRoDGCVILSmpCuoRiy0gKnFNlo0KStoTMdNT6DvWlheGMxj9nMPXpH1kfL2ovLODz3lylc4PlVtrnTIDMyZiIM9jXpWJXBYS4ts287W1eCWOUZpYoAsZgDIHuOwjPkyuL1SEm0lycPguVbjlliGKsbZOxIbKFnpJMA7SK6/A/Zsz282UjMEeI6hjnTXpl1kVePOjj9XbW3GxVYJBiYMSdgflRMHzJevQc0ZYHmO/qSY/a09I9azzlmf4IPJEw+K/Zvdt2mcIxCITAEu2iZQFWddWn92uJXA3CYVWYjooJ20O3QHSa9qwt6/mgnczI6kdCdweusVw32jYx7d8qvgMmmgUEq0DOGtklZzT92mwZ57avk5fV0cmnC7pMBZP4cyZv8AbM1ZXl3EfetOg7sMv5bn5CqQ5hxEQLroO1s+Gv8AttwKCMc53dv9zf3rdcvwHRmi3Ciu4Y+pDIn5jM3yAqpetdJgfmf4RsPSh+OTuSfcmnFOlfYY2iAMbf8AP/FTSnipJoaolRWzouD8qPcXM7BFEera+lNxvhSWHHmJDCQI17amlhubjbVstsZmA82+3Zdqx8Xj3uuXcyTXRc9ueiSUm7YRrvb/AD2FDimtijqK0rkfoGoqYFFFql4dU1BsgLGhZqLdWgMKnK0PElmpw1DpUExqCzTq9DBp1pkxWiwLlKh5aVU2YlI5ICpAU6ipV5SRrsjFKKlUstGhSAFSFKKUVwGTpEUwqVEUNgrzK6lcuYMpEqragyNwa9d4hwNcVdS+l1Mt0FirXEVlaRmEdwzQCJGg3B18fQwQe1XrHFXXwiDraMr8wgI9vIKhkhJtOJOaUuz1jhvAsKpVWvWnzIWUKCzQCynKygjcMN+h7Vp28bgbWbzMWBUEaKGzwFaTPlJIGvUma8hucdYFcpIyM5T0W55is+hAqnc4q5LGfi3H8/zANZn405dsmoJfB6vzD9oPgLb8BVUHMrH4nWApSJiBIdTp+Eg15bxrHC7cLKAAxLED4QTqSvad47zVS/jGYQT/AOe9AzVbD48cf7KoUVJajNIGtIxZtmjLVZDV6xhWYSAYgn5DUx8qdMkyFKiXLDLuPX6wf6ikqydNfbWqdgsiKnatyaPZ4dcacqNpqTEADuSdB86kQEBWQSd47dgf5n/D1h2ID02FGShoJq5ZtT6Aak1eCElIS05FEtgkwoHz6DuSdqnnA+HU/i6fwg7e/wDKr7E7APZ76enWqt6xVs0xoNJjRnRm5aY1dezVZ7dRaosp2DFGtihgUa0KMTpML4dNRwKarkrZxINWsHgHu/CJ/lVaK0uG8WFtSrAkTIgx9e4ryGbX+C1b5eGxuDMeglhPrFUb+GW2zKzSQSIX+9GvcwufgAQfs7/M71mliTNchEpfIZr3YAD/ADrQyaYGnonCFSFMFpxXHExTxUQau2eG3GE5coicznII767/ACo2l2TZUpiavPh0X7wY+hGX+etV7idiv5f80thQGaVOV9aQFcgiFGsYcsQB1MVDJXYfZ/gbb3GzshVUZriNOcBYKvbYdc2UfPalyS0jYHKivwvlG64zKhLLJyQfMFZVYab/ABfkexr1DgnKFmxbAu+mhgsNRodIG8f06VnrzGyyLSKkyYXUkt+17/LT2omBuX7ryQdZnc5SYn22Hyrz8ssk1y6Rmll+xc4pyVhb1oqkoQAc2jEqskqNtYJA+VeY4riVpCVtJIGxckL/APGh1P77NXr3EcQmGtMA6+NkMB9QJka9tiOv9D4jxRwbjEKFk7KIA+Q0q3g7Su3wNTfYr2Nd9GbT8IhVHsqwBUEFADVZweGe42VFLHU6bADdiTooHUnQV6ypBoKhrRazlVQ5IkBoHxtPwgDoI6n8R3ilhEs2jqReZQWYr+qWOgJHnJJCzEa6TvVG/wASdiTMFiScukz3O5+Zpt2+haLV52OkBF/CdPmZ1Y+tBDjvPtt+dUg1FR6ZM5xLmalNAD0g9PsJQYtQLhpE0BnpXIaKHNTtmq5uVNXpUytFvxaeqfjUqpudoc1TEUwNPNeezWNFTAnaoVu8ncOF/FJbOzGD1EdQeo0mCJ1jSkk6VgZX4fwK5dCkAwxgdtwN/nXWYD7PWAPikWvLM3NNdREbx5Y0Gmde1bdvjiWAbGGtkQSSxgsTtK6QNO1APDcVf87Zip+IvoBtEk6aaRWdzk+3SMssv2A3+XMAB4fiEvJ1VZExA3IMak1hcX5H8BwPGXwwisbpBGYlQxFtNzvEyB3IrocLw/C2rhF6+GuAZ8i6zMQA58smfzBrj+auPjE3JyquUBVgCcq6DzRJ0610b2+luhobPsGb9mz+rEt+IlWf/dqifw5j6iqGIxbOdT8tfznUn1OtVg1LNWlJIpQUGnoQNTBpjhEVJRTijNhiC2nwmPnr/Yn5VwrIg10HJXERaxa5oFtwyXJ3yNGx75gpHtWIMMcs9yoH8QJ/kKigIg/T5Qa5pSi0I0euYG7glki4boBIVYKZSPMASe+sdDlPap4j7RUXyoqgQQCOsaDzb6mD7NHSvJ7WMdZg7xPymP8AqP1qGc9T61nXhqTuTsTVR6Oi47zEb5BBIIEbnoIn1kQD7ViEz6k0ccNKANfbwgRKqRN1h0K29IH7TZR2mrFi5lXOo8C0ZAuHzX7ncWzp8yuVR1J67I6wVRFoWG4QBJvNlCwWQfGAfxnXJ6Lqx7RqI4viuZfDtgW7P4Bu5GzXG3Y+5IHTvVW7ijcIRFhZ8iDUknST+Nz3+QAGlWhbGH1aDe+6mhFo/iudM46J0OrbZSyXNvsbn5J4j9Ggt/eMNc9D91PkDJ9Wj7tVqrm4Zk6k7k7n1qQerxFoKTTrUFp81cwhc1IPQw1TFKKyZNCda1+CcBuYl8qDpOvbqfb1rZx3JHh2i/iBihOcAEQNNj110+dTllgnq3yLukzjvB0k9dv71FtOtWMReknoNgPQVVuCnotCV9g81KmilQLmADUqEDUg1ZbLE6t8MxTWrqupysCCGG6+o7GqYNSzUGrA0eknn7Dz4q2FW5LqCTMDy5Gy7Tq2m2g06Vz3EeeL90Qzlh9BuDtsNRP07VzE04qccMUT0S6LL4xyQSTIAAPWFiP5CgGmzUs1VpHCNIUiamtgyPUSPWNwPXQ/SgzhgamBt2/yat8NwWfMDEhSwmSIyk6ge3TX3rZ4dwBruYBIZCEvW8w0J/VXUYzKksq9fiBBOYQkpqJxn4PCBrdwH7txFLdFDh1DH0zqgP73tXQ4vgzNgTdA8+a0hHUHIZB9Zzp/Ce9a/K3J5fF4myUuKreJbuC4hAyM3iW7iuBBIZEI00JgzMj0Hh/Kdq3hvDvOXZjbZ8soA6tnzLOoPiOxn1ArHl8lRZ2p5XhuXmeABsLiz08rCzm9hkvfSsHHYcSMgMEDIOyEnJP7TDzR+0TtFe44rlzCsmRGe3nDLKmZDeLIM6nzXWf3ArmMfyOiXzdxVy3bw6gAFXUPdcpEW8x/Rqoyr1Y5BAo4vLi3yI4/Y83wHBbl2SMqour3HOW2i7As/rrAEkxoDW0MELChreW1P/8AXihkZvXDWCCwH7QVm9V2rZ45zZhrWVbVt4T9WqL4SppHluXVLAwPiW2rH8Zrk8RzXeLFrYt2Sd3QZ7p9TfulrhPswrdGU5/HAlItDh5g3Ldp7pJk4nFxasyd2VbhyufV2afw1QxKW8xbEYg3X6rYBc6bA3XhFH7oYDtWZisU9xs1x2dvxOSzfU60GqKL+R0jUbjGUFbCCyDoWBzXWB3DXTqB6KFB6g1e4Py691cxhVmJOgrCsnzD3rvrXGLARZcAADyjfbb0oSk4+pLLa6RRxvK6LbLLcWVEmdBA31rnnvqui6+taPE+ay6lEUKp0PUx7msHxKpjcq+oSEJf3BziCdzTC5VctUg1UsrqWVuVbwvmYAkDXc6D61mq9EW7G1GxJQs9r4Nhzbsi3bVZKgs66gk7we0dqw+deYLdu14Nsq5aM7Azt0BHrXFYbnXFW0yLcOUCBWPicazsWYySZPvWGPjvfaRGOB3bJNcqJu1XN6mN2tmxqUA/iCnqtSobDamJNPmqGalmrIaguanzUENUs1GwBc1PmoOepZq6wUEBo1y0Vjs0EHp0OvYiRIoMlMrAx1B6gqT/AGH1rd4nZVXtkjLYxAgwDFt7Z8N2X905WjqtwDrSuVAozMThyh1EeVCf4lGv1mt3h2CUaGIjxrb9BJCBhOhGd7SkdMp2IqxxDgbLZttcXWwptYnKc36JjdFq4O4mzIO2qCtvknlsYiw+Huz4ttsUEI8wNprdiSsbgXLti6vcZo3qM8n02DUo4LhaNdyKDb8axiDauLnhWs5rhDIZMoVKnKZETBkV2/LHLD32Jv28ttFay5+GcuUMiEfrLNxHDqQfIQ0fdjb5c5MFhmu4jKX8Y37YUyLdxrZt3iG6i5GYj26ir+L42IKqAFVToNMsaKAIgCYHzFYMmdy4h/sSUlA0bmLVDkXckk9yd2JJ3OprCxnEs0mDBAKxOpkhUA6klSeugNZmK4oCC5YZlUR0OZiTIJ00t/mRRkvQMqsB4eWWIgh3ChiG65ROm5eDEbTjirlmdzc+wl/iceRfi2ZwZMzLBB0GadesDvVnH4E4rCXLeZkIGdLlsAuu2YLJEZgWGhEg71S4PgFJkkEaZQZBM6iMrTAHeP6UX7SOLPheGMtsMDdK28yAxbWZZmbpMZdfxGjVzjGPdhxpt2zyTjHAkw581y4TJEZLRMjeSl5h+dYtyOhn3Ef1NNnOvSd40BqNfQRTS5CNNRmkTUc1cVRNTRA1ABoitRTC0SNNT0jTCiBqQNQBqYrrAyc0xNNNRJogQ80MvTO1CLUjZaMQhepMNB66UK0hYwP+AOpPoKLeaI/IdYiAT2O5j1pGxqIMdaVC8SlQsNGbNKlSqIwqVSt2ixhRJ7CrYCWhJGa50H3V9f2v8966wAUw5iW07Dqfl2pj9P5/3od3EMxkk/57UXC4dXPmuJb9Xz/9ik0Amvw3hwuJADMNXXTqo/TWvc2wWU9TbAGpIHomA5IfGcNFtYYMyXLV3ZQxti0z69C1hJAk5bzaZlisf7MuULxxqsLqGyoz3fDLgsF1thSQuuYrDKZAJnQwfSuIcwLaOQBLdpVIVVCqoykHKoGiyMwGwkjtWTLke2sO+yeTIoFXhPJarZQYy8txhhGwmIS3OR18RriPnMMGAJEgamTWphsTZw1vw8NbCBABA8zQsIJYyW0CjU9ugrlcPzAzK41IPaNAFZwSNYzZRVC7x+A8MWuEKFuDRQoBD5Z1kwomOre9R/8AGcvZmSWdyOt4txohbhJPlYJpO7Bwd500aNjoK5y1imdwTAQtBLN8IAbNqDMZVPvpG9ZV7H6F3h3dicuyiCRnZRoSSTAPqeomWD4e7yLj5BK+XUsTBIAtDTbNuVirxwqK5JOVsu3ccXjTyFvLIBZYyjNMfEeo2+grV4dZ8VpuTrnMgZjLGS0EjU67fTSquAspcYCHVQoAgK3Y6yRqWLMT+0a6+xZt4WybzjRQSqiGuXGglUTbMxOgA3JFRyzUeF2GMXJ0i7hUFi3nuM0CAATp2AABIjrpsK4HmDmQ4mxcuIUuOjZWVcyZQZHgXUdRnBJuBSV1yoPiOlfmXmxnvznIVhbZEDQnhN5h+zcBGh2YC+4IISuAxHGXS87/AHnzJeG2d1MMxA08w837xJ6CmwYKez7NlUqRXxN+02qo1s9s2dPlIDAe5NVs1DxeKDsWGkzPv3+dBN2vWUuBdCwaHQ/EqSmjsNVEpolvQT6wPfqflp9asYfh5OraTAA21O0np7ak9o1p8Xigpy2tFXyhx8R7kHcAmT31+VLtbpHWDyR8Wh7dfn2ody5NBJppprDQUPU1egg04Ncmc0GzUzPQpqxg8KXYaEiexI9qLlSs5IfCYB7rQoOsD67fKtZuRMWBm8J8mUNnCkqBEmSNBHbevTuVeCYaxhkuuquGytbO5nqVP4fTTqDvA6jh3FTdPUGfYDt7mvIy+bJN6rgV5UuD56xp8BfDQQ5/WOd/RF7R1I66TpJyia9H+1TBW0xDFYEmYAVVkqpYkgAkyTvXnJFbsM94KRaI1KmyUqoMb9jlJEA8dwhzERuzDSDHT2PehcQ5VtpZV1uSstnYiCNfKoQEkmPlv7Vopw9yDdvNlQa5jOp7KOp7AVQ5m4qoRbVlibfxTMZiRBzDbp+dZXd0mQhKUn+DBvY5VGW0IHUnc+p7/PT0nWqDEnfWkaVWSNA1PTUbC4N7jBbas7EgAKCSSdq449h+wm8uTFwxJC2RqoDIpN3QNJzLOoHQzprWvzbftQwYqxOz2kgiJyl1KgGc0EqQdPTXA+zVLOBdxeZES8vg3b918qm5K+Haw9rdwCwLXGhY2gat0/NXL5WYDGd/fqd9PavPk0s1sx+SmuTgFxN1T5bkCBGUtBkOrR20a4CDHxNTpalRlYEnpDCIGmpGoM/lWne5ZYvAQqE8lwyredQSTodBEfT5V1PCuTH0DBToNoA8wJAzDcyw77xWvJnhFWZEmzEw+BV2lzdRg3iK4ClnEgALtBGXQ5o0O1buC5f8ylAc6k6uokkkmW3DkSdfzOkbVnhuEsvbR3Be6zW0C6yyobhEiQvlHWsrinO2Wyj2YtgjDsSQCwzA3Wtk6ABrSMkrqGBg6VieWU+Io0QwN98GtjsdawVpnZVvXlUsLNsWxcYhS+4Ay+RWbXcI0AxFcfzPzF/q7T2mJtOjZXgFQcNfcNhMUFMkFLgw5aDIF09zHKpzKc1zPLuuQXifM11bGZUuE/ebwbl223fwln4zWVc4ybGJQOxZFXw0uLqfAaVjX4kZIaOhMjqDTHgp2+zUko9FfjHErjMPF3ZFzaapcVRbuabEEqGI288iJM4+IvFmJPWJ9wI/z3o/GbxNw7HrI2Mjcen9AB0qiGrdBcHE6jNEsWGcwoma27PB7awGBZuoBgD/AJouVAclHsw7aknT5+nrWpZVbKh7gksJtJ+Lp4j9Qvbv7CaJawKoWZv1ayQCJzZTDOw2KgkKBszEDYNGdcd8ReJ6t3OiqB1Y/dCjU+k0L2/Q9WWxi2YNcY91QbAFtWIHoCTPdlJqrTYnEAkBfgUQs6E9SxHcnX00HSoB6rFk2qCEVGkHqWanANTTUjTGuCmIGu55F4ajks6iEUs0NbYMo+6V3Uzs3TeuEra4DzXdwrAqSy6g25hGBEEGP5/SKhmi5RpHO2uD1jF32uMDAhREDoPQAyP8961H4imCw/iOFzfdUeskbydYPc1xuH53wwtm4hJuASLNwBQWgGDcUwRPWJOU6CZrlOYOeLuJzB9joVOoOunsRt8hqa87+HlN61wRx4ndyIc2cwjEXCwAk9cuVj+9Bhj6xXNUxNPbUsQACSdAAJJPYAb16cIqCpGvofLSrdt8qXI83iT1CWmcA9RmBgkbGOoO9PR3iC0ZfFeYrl0kEyCIjpEyumwI9Kxmk70Qimy1NRS6FTAMtRijlagUojpgqtYfFFEaCZbyb7KZLx76D2J71XK1Oy+UzAJG06ie5HWhQxuDGDD5GIDXEUCwjAFUJ8zX7inQksSVU7wCdAA3pvJnO1wi1hMXN9xY8e5cuHzorvbKW2JEtFl/EJOvmy9K8bwlo3byhyfO4zsdTBPmYn2k1uDjDG7isS2jXDCqNBAvWmZR+yEVV+fpUsmNTVMDSapntPEeYLVm1du2bCvcUNcJYyIzWhcJAjabgMdbU7GuD439pWKY23t3MotrZuXLSjLbcXsPZuQRuVF7xFMmYuLrWfc43lywSc1kzJOVy72mEj8J8Jp9Haub4xcVLy5ZNtrFkHuU8NV1/aGQfxLUseGK7Qqil0eiY3jQbC4m5aIUWyMZYAABRrtu4jKI6Tfzj1Zx92sDjPEg1u5bBMWoygbeW5dKD5Jfc+92sLhPG/CUK/mtvbuWLnqh8TUeoF1SPaOtZlzGFi41bMANNZIAE+xifpVI46ZwK7i2F0upgliwP73miO2u1Qv38xHQAaDt1yj0nb3oYtEamBHqPltTNpp16/2qwRF/WnDUvA8ubpI/MN/9TV+3wW413wwPNmtp/E4zfSAx9hRtHUWODYpVDahW01O0dRWxZfxiwSRbUTcuCATucoY6LIBMnRQCTtBxeFcuXcRcYWwclv8AW3IlUHb1aAYUbwToASNPi3GMOltbFpc9tPuBjkd9JuX7qwbrEgeW3lQZVhmianJW+BNFdlTHXDekIQtlSM90ytslRCqs65VUkKkFjJYiWMZ9/FKFKWpCn4mOj3I1EgfCoOoUE9ySYgWLxz3CMx0UQigBUQEyQiDRROvruZoFUSHHmpA1CKcUxwUNThqGKmtNYjCBqRNRikTRsUfNUc1MWp1Qkj1/vH86VsokPmpiaL4ByhvUj5gA1HwzXINljCYYFS9wkIDGkZnbfKs7aaltgI0JIB3bDG2GX9VCze8PQ2rZ0FrMdWvvIXUnLmjTzZYNY8HJ5c7ofCsINc+JkG9cI+8qOVQD7xVBqAwrM4niMo8FWzQ2e84M+Je1BIb7yrLKD1JdvvUnsJ2QvcSdmJDMg2VEZlVQNFUAHYAAdzudaVUs9PVKQ1FbNT5/SllpwKWhWkKabJU6kBRoHQBrVQyVaddKFloUcpELL5SSN4IHz0P5T9ac3Sfpl9hM/wA9fnSK04ShQ2xY/wBaSiqemZf4SoUD5GT86hfvl1UHUroPY6x9f+o1DJWnwjgpuksdLa/ESQgPpnbRRqJY7AjclVbmkuRdjPs4fy5n0STAHxOdJC9htJ6ep0oy4S5cGwt295PkQDvJ1b31NaeLxVlD5YvOBAaCtpANltqdco76E7yCTWTisW9w+Yz1jp9O/rvSq2HYhdZFEJJjdiIk9wv8p+govB8MHugEgE9xI9z7b/Ko4fCMzQBr6wPzOn1r0jkbktbl3PetW/CtibjhriurjVVUSB5gQZGqlTroKTJNQjbO2NXhP2e2GsFsWptqTORfKzEQdHOgG6loIYEEZSCK1/8AQYJXYpb8NirKLqMxZC1o2Q/mJUsqCQf2p6mh8e4qbk27YiCFRBIVVXygARAEGPlVLhWHzvlDGNA2+u2UBoO416aRWKpNbSZklmk3wch9pN18MFwdoC1hVAa2iH9aG/8A2Od3JjVm6iAFiK4AV6f9rPFrn+oWyl9BbtW1V7YcE+KSzNmQSQQGUa9q8zYyda2YOYJs2KXHIwFSApqcVcDZILUhbploimiK2xhbqQSnmkTREuxmNDFOVJNb3A+EBrgt3ABJABPQsJUnupBB/LXaknNIpFFbh/CQbqpc0Fzyq+4lvgbTcbz10IrqOC8rjxBavKAS4W20jK4uI7KhbbNmtDK3XMAd9N/g3JBuTZYEoyytxYZVj4XzahXUjrEww3RJ7qzgrVkW2vZb99VMvlAXMD4jlEJOUlhm7yZETFYMvkfCDaiuTynCfZ3iTbdfCuQL6EMUIDW2S6rt7q2UHpsdoqGA5NdLvjXf0VuxaW6c42IUZXK/hFyQB942mAr0zG8yvnMGQpiRsdTlgzrP8qzuaPGvYBrlkEXQ6M5RFa7cj9GjDUDOpgKxnLqQJAIEc+S/q4sksik6PKOMY/wWMDLeK+GqmCcLZ18hP/qHklzuudvvMcvNhqtY/BuhJKssHUsZk9pgZj6iaozW+NVwaEg2amoU09NYaCRSy1KKaabgnYglTAqAanz11oVsm40oUVZw1rxGCCZbQV23LvJiqni4kqbLKwVRveBEqyNPkyn72vYTvSTyKIraXZz/AAbk29iAjW0LgkZgOgkyZ2A0Op712OE+zawhP+ovgEgeW2ASIy7sdBqDtPxCrT8wgKLVkC1aAkIgyzvv3nTzE9etBs4a5eOzHUnfUk6idu/Ss8nN8t0jNLM/gzuM8g2VKXVukYUD9JIzYhn6IiAQSwEgmANZ9eS45xxr2W2qi1Yt6W7K7DfzOd3cyZY9zXdc8YpsNhBZDee44a4qtlKooYQ4GplmEgz8ImJFeZEU2K5K3z9isZOuSAFXcFgGZojUZhB7hSdf86VVivSeQMBbuWDevn9FaITuzNBm3rsACrZh6CN5pklpGxrKnLHKdzEFGtjIsI2czkVZMhtNSly3dtxvFxT0mvRONcTRF8K3omWc23mJCgk7H/isrFcy2xZFrDqttAAQg0B1ObU6sxJWSdTPWsJsSSWACk5tOrTDAAAfWZ0rE4yyO5cIhPJfCHFzxGOY+UnNMFyCCFJOmhgRr1121rrsNfTB4VrzMqlFItC+2RTdykhCQNupPp01rI5c4OHAZj5UALM5CKoC6z6CDqTEdK5z7Rub89xsNkAtW8yIGyNJEguGiUcgjT5HVfMJ/wAyWi6+Q4YW7Od534st+5nIAdtWGhJnUEXFJD9QfYERMVylNdvSfToNo+QqGat0VqqNuoSpUMGpA04rQSpCoA1IGuFJhqeoE0bBr5lJI0IiTlBPbPsp9TpXXQKNfgXC1ZgXBKE5WyyWEgmI3krmI7lNJg16PwPlBr1vJnXxbYGW8IIENmtsydbbhW2mGzAHUxh8A4M5u/okzuFzeC2njWzq4Tbw7iwpymBmAgzDD1vBYJcPaYSS9zM7H1IGgUwVkCSOrsx3JNeZ5GWuuynqrY2MxIt22S10Bbp5iZLfPQ6VyN7Fkhzn11yjYGAUnvMuNOuvvVriN4vmjQGBvufN+WWf8IqPDcCzEZJzZpzaA9PeOvzgzpUYJQVswyk5Oyth8GxKL4eUATDSGY+oYRlzemwAJ0rc4libWEwuRnt+LeX9HbuMls3Iy5wpYR7DfXSTVzE3rWEXMwL3D5ghcF26FzMQJET3MTXmvN/GP9XaYM4zEn91WtjytkJICshCkagMSZByrRjeV89GnFip7M4bmlvEvFy7BpIZLrPmU+hdV020IB996wJouLusWh4kad9tteo+tAmvViqVGoeaVNNKmOsPT01KuM4qVKlXANLhI89r/wB4f9lenc3n/wDLK/dDABegGggDYClSrPP3X+SGboxMAJYk7lzJ6nUV3WH8mBxLJ5WW3cKsujDfYjUUqVT8nr/vuRh7I8l5gckMSSTKGTrqbdok+5LMf4j3rnhT0q14/U1DV63wRQOA2o0l7xMaScwEn5ClSqfkdR/aEn6sw8NpkPXJfM+oDQfetrDuZVZOWD5enxHptSpUMhmOw41bB4Y4gQUuAiNCAjQCK+fOY3Jvkkkkqkk6k+RD/OlSrL4vz+z0cXS/Rl0qVKt6KkxUhSpURWSFTWlSoiMerGDGj/8Atv8AkCR+dNSoM5Hr/wBlf6TA4drnna3jMtst5iijwwFQn4QA7CB+I9667mFjnb2/qtKlXj5f6onkeqMbGKBe00kLMaTm3+tdhwbZR07dN+1KlU83RHD7nl/2hXm8W22Y5gHIMmZGNa2DP7hK+xI2rznEOc6mTPiLr11BB+oApUq9HF6o3vswzsKiKalWpBHpUqVEB//Z"/>
          <p:cNvSpPr>
            <a:spLocks noChangeAspect="1" noChangeArrowheads="1"/>
          </p:cNvSpPr>
          <p:nvPr/>
        </p:nvSpPr>
        <p:spPr bwMode="auto">
          <a:xfrm>
            <a:off x="155575" y="-2566988"/>
            <a:ext cx="7153275" cy="5362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D:\content\media\BIO_LESSON_OVERVIEWS\BIO10NAE_06_20_03_005\img\BIO10NAE_06_20_03_005_LRIM_06.png"/>
          <p:cNvPicPr>
            <a:picLocks noChangeAspect="1" noChangeArrowheads="1"/>
          </p:cNvPicPr>
          <p:nvPr/>
        </p:nvPicPr>
        <p:blipFill>
          <a:blip r:embed="rId3"/>
          <a:srcRect/>
          <a:stretch>
            <a:fillRect/>
          </a:stretch>
        </p:blipFill>
        <p:spPr bwMode="auto">
          <a:xfrm>
            <a:off x="76200" y="3433763"/>
            <a:ext cx="8915400" cy="315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8067" name="Picture 3" descr="D:\content\media\BIO_LESSON_OVERVIEWS\BIO10NAE_06_20_03_005\img\BIO10NAE_06_20_03_005_LRIM_07.png"/>
          <p:cNvPicPr>
            <a:picLocks noChangeAspect="1" noChangeArrowheads="1"/>
          </p:cNvPicPr>
          <p:nvPr/>
        </p:nvPicPr>
        <p:blipFill>
          <a:blip r:embed="rId4"/>
          <a:srcRect/>
          <a:stretch>
            <a:fillRect/>
          </a:stretch>
        </p:blipFill>
        <p:spPr bwMode="auto">
          <a:xfrm>
            <a:off x="152400" y="107950"/>
            <a:ext cx="8839200" cy="3125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t>Growth and Reproduction</a:t>
            </a:r>
          </a:p>
        </p:txBody>
      </p:sp>
      <p:sp>
        <p:nvSpPr>
          <p:cNvPr id="39939" name="Rectangle 3"/>
          <p:cNvSpPr>
            <a:spLocks noGrp="1" noChangeArrowheads="1"/>
          </p:cNvSpPr>
          <p:nvPr>
            <p:ph type="body" sz="half" idx="1"/>
          </p:nvPr>
        </p:nvSpPr>
        <p:spPr/>
        <p:txBody>
          <a:bodyPr/>
          <a:lstStyle/>
          <a:p>
            <a:r>
              <a:rPr lang="en-US" altLang="en-US" dirty="0" smtClean="0"/>
              <a:t>When conditions are favorable, prokaryotes can grow and divide at astonishing rates</a:t>
            </a:r>
          </a:p>
          <a:p>
            <a:endParaRPr lang="en-US" altLang="en-US" dirty="0" smtClean="0"/>
          </a:p>
          <a:p>
            <a:r>
              <a:rPr lang="en-US" altLang="en-US" dirty="0" smtClean="0"/>
              <a:t>A</a:t>
            </a:r>
            <a:r>
              <a:rPr lang="en-US" altLang="en-US" dirty="0" smtClean="0"/>
              <a:t>s often as </a:t>
            </a:r>
            <a:r>
              <a:rPr lang="en-US" altLang="en-US" dirty="0" smtClean="0"/>
              <a:t>every 20 minutes!</a:t>
            </a:r>
          </a:p>
          <a:p>
            <a:endParaRPr lang="en-US" altLang="en-US" dirty="0" smtClean="0"/>
          </a:p>
        </p:txBody>
      </p:sp>
      <p:pic>
        <p:nvPicPr>
          <p:cNvPr id="39940" name="Picture 7" descr="300px-Agar_plate_with_coloni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1524000"/>
            <a:ext cx="2743200" cy="2057400"/>
          </a:xfrm>
        </p:spPr>
      </p:pic>
      <p:pic>
        <p:nvPicPr>
          <p:cNvPr id="39942" name="Picture 6" descr="http://www.nyrealestatelawblog.com/images/microbes_nih_cartoon_nyreblog_c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886200"/>
            <a:ext cx="2819400" cy="22697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7" descr="bin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00200"/>
            <a:ext cx="21336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p:cNvSpPr>
            <a:spLocks noGrp="1" noChangeArrowheads="1"/>
          </p:cNvSpPr>
          <p:nvPr>
            <p:ph type="title"/>
          </p:nvPr>
        </p:nvSpPr>
        <p:spPr/>
        <p:txBody>
          <a:bodyPr/>
          <a:lstStyle/>
          <a:p>
            <a:r>
              <a:rPr lang="en-US" altLang="en-US" smtClean="0"/>
              <a:t>Reproduction: </a:t>
            </a:r>
            <a:r>
              <a:rPr lang="en-US" altLang="en-US" u="sng" smtClean="0"/>
              <a:t>Binary Fission</a:t>
            </a:r>
          </a:p>
        </p:txBody>
      </p:sp>
      <p:sp>
        <p:nvSpPr>
          <p:cNvPr id="40964" name="Rectangle 3"/>
          <p:cNvSpPr>
            <a:spLocks noGrp="1" noChangeArrowheads="1"/>
          </p:cNvSpPr>
          <p:nvPr>
            <p:ph type="body" idx="1"/>
          </p:nvPr>
        </p:nvSpPr>
        <p:spPr>
          <a:xfrm>
            <a:off x="457200" y="1600200"/>
            <a:ext cx="5410200" cy="4525963"/>
          </a:xfrm>
        </p:spPr>
        <p:txBody>
          <a:bodyPr/>
          <a:lstStyle/>
          <a:p>
            <a:r>
              <a:rPr lang="en-US" altLang="en-US" smtClean="0"/>
              <a:t>Asexual reproduction </a:t>
            </a:r>
          </a:p>
          <a:p>
            <a:endParaRPr lang="en-US" altLang="en-US" smtClean="0"/>
          </a:p>
          <a:p>
            <a:r>
              <a:rPr lang="en-US" altLang="en-US" smtClean="0"/>
              <a:t>Prokaryote replicates its DNA</a:t>
            </a:r>
          </a:p>
          <a:p>
            <a:endParaRPr lang="en-US" altLang="en-US" smtClean="0"/>
          </a:p>
          <a:p>
            <a:r>
              <a:rPr lang="en-US" altLang="en-US" smtClean="0"/>
              <a:t>Divides in half, produces two identical daughter cells</a:t>
            </a:r>
          </a:p>
          <a:p>
            <a:endParaRPr lang="en-US" altLang="en-US" smtClean="0"/>
          </a:p>
          <a:p>
            <a:endParaRPr lang="en-US" altLang="en-US" smtClean="0"/>
          </a:p>
        </p:txBody>
      </p:sp>
      <p:pic>
        <p:nvPicPr>
          <p:cNvPr id="40965" name="Picture 5" descr="celldiv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800600"/>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mtClean="0"/>
              <a:t>Reproduction: </a:t>
            </a:r>
            <a:r>
              <a:rPr lang="en-US" altLang="en-US" u="sng" smtClean="0"/>
              <a:t>Conjugation</a:t>
            </a:r>
          </a:p>
        </p:txBody>
      </p:sp>
      <p:sp>
        <p:nvSpPr>
          <p:cNvPr id="41987" name="Rectangle 3"/>
          <p:cNvSpPr>
            <a:spLocks noGrp="1" noChangeArrowheads="1"/>
          </p:cNvSpPr>
          <p:nvPr>
            <p:ph type="body" sz="half" idx="1"/>
          </p:nvPr>
        </p:nvSpPr>
        <p:spPr>
          <a:xfrm>
            <a:off x="457200" y="1600200"/>
            <a:ext cx="5562600" cy="4525963"/>
          </a:xfrm>
        </p:spPr>
        <p:txBody>
          <a:bodyPr/>
          <a:lstStyle/>
          <a:p>
            <a:r>
              <a:rPr lang="en-US" altLang="en-US" sz="2400" smtClean="0"/>
              <a:t>Sexual reproduction </a:t>
            </a:r>
          </a:p>
          <a:p>
            <a:endParaRPr lang="en-US" altLang="en-US" sz="2400" smtClean="0"/>
          </a:p>
          <a:p>
            <a:r>
              <a:rPr lang="en-US" altLang="en-US" sz="2400" smtClean="0"/>
              <a:t>Paramecia and some prokaryotes </a:t>
            </a:r>
          </a:p>
          <a:p>
            <a:endParaRPr lang="en-US" altLang="en-US" sz="2400" smtClean="0"/>
          </a:p>
          <a:p>
            <a:r>
              <a:rPr lang="en-US" altLang="en-US" sz="2400" smtClean="0"/>
              <a:t>Exchange genetic information through a hollow bridge</a:t>
            </a:r>
          </a:p>
          <a:p>
            <a:endParaRPr lang="en-US" altLang="en-US" sz="2400" smtClean="0"/>
          </a:p>
          <a:p>
            <a:r>
              <a:rPr lang="en-US" altLang="en-US" sz="2400" smtClean="0"/>
              <a:t>(Think “conjunction-junction” song)</a:t>
            </a:r>
          </a:p>
          <a:p>
            <a:endParaRPr lang="en-US" altLang="en-US" smtClean="0"/>
          </a:p>
          <a:p>
            <a:endParaRPr lang="en-US" altLang="en-US" smtClean="0"/>
          </a:p>
        </p:txBody>
      </p:sp>
      <p:pic>
        <p:nvPicPr>
          <p:cNvPr id="41988" name="Picture 5" descr="conjugation_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76400"/>
            <a:ext cx="3038475" cy="2755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http://www.nature.com/scitable/nated/content/ne0000/ne0000/ne0000/ne0000/6602235/EssGen_BacterialConjugation_SQUARE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4882" y="4648200"/>
            <a:ext cx="1981200" cy="1981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t>Reproduction: </a:t>
            </a:r>
            <a:r>
              <a:rPr lang="en-US" altLang="en-US" u="sng" smtClean="0"/>
              <a:t>Endospore</a:t>
            </a:r>
          </a:p>
        </p:txBody>
      </p:sp>
      <p:sp>
        <p:nvSpPr>
          <p:cNvPr id="43011" name="Rectangle 3"/>
          <p:cNvSpPr>
            <a:spLocks noGrp="1" noChangeArrowheads="1"/>
          </p:cNvSpPr>
          <p:nvPr>
            <p:ph type="body" idx="1"/>
          </p:nvPr>
        </p:nvSpPr>
        <p:spPr>
          <a:xfrm>
            <a:off x="457200" y="1600200"/>
            <a:ext cx="5105400" cy="4525963"/>
          </a:xfrm>
        </p:spPr>
        <p:txBody>
          <a:bodyPr/>
          <a:lstStyle/>
          <a:p>
            <a:r>
              <a:rPr lang="en-US" altLang="en-US" sz="2400" smtClean="0"/>
              <a:t>Formed when conditions become unfavorable for reproduction </a:t>
            </a:r>
          </a:p>
          <a:p>
            <a:endParaRPr lang="en-US" altLang="en-US" sz="2400" smtClean="0"/>
          </a:p>
          <a:p>
            <a:r>
              <a:rPr lang="en-US" altLang="en-US" sz="2400" smtClean="0"/>
              <a:t>Bacterium produces a thick internal wall </a:t>
            </a:r>
          </a:p>
          <a:p>
            <a:endParaRPr lang="en-US" altLang="en-US" sz="2400" smtClean="0"/>
          </a:p>
          <a:p>
            <a:r>
              <a:rPr lang="en-US" altLang="en-US" sz="2400" smtClean="0"/>
              <a:t>Wall encloses its DNA and a portion of its cytoplasm to remain dormant until good conditions arise</a:t>
            </a:r>
          </a:p>
        </p:txBody>
      </p:sp>
      <p:pic>
        <p:nvPicPr>
          <p:cNvPr id="43012" name="Picture 5" descr="endosp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860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t>Bacteria in Nature</a:t>
            </a:r>
          </a:p>
        </p:txBody>
      </p:sp>
      <p:sp>
        <p:nvSpPr>
          <p:cNvPr id="44035" name="Rectangle 3"/>
          <p:cNvSpPr>
            <a:spLocks noGrp="1" noChangeArrowheads="1"/>
          </p:cNvSpPr>
          <p:nvPr>
            <p:ph type="body" idx="1"/>
          </p:nvPr>
        </p:nvSpPr>
        <p:spPr>
          <a:xfrm>
            <a:off x="457200" y="1600200"/>
            <a:ext cx="5334000" cy="4525963"/>
          </a:xfrm>
        </p:spPr>
        <p:txBody>
          <a:bodyPr/>
          <a:lstStyle/>
          <a:p>
            <a:r>
              <a:rPr lang="en-US" altLang="en-US" sz="2400" smtClean="0"/>
              <a:t>Bacteria are vital to maintaining the living world </a:t>
            </a:r>
          </a:p>
          <a:p>
            <a:endParaRPr lang="en-US" altLang="en-US" sz="2400" smtClean="0"/>
          </a:p>
          <a:p>
            <a:r>
              <a:rPr lang="en-US" altLang="en-US" sz="2400" smtClean="0"/>
              <a:t>Some producers that capture energy by photosynthesis</a:t>
            </a:r>
          </a:p>
          <a:p>
            <a:endParaRPr lang="en-US" altLang="en-US" sz="2400" smtClean="0"/>
          </a:p>
          <a:p>
            <a:r>
              <a:rPr lang="en-US" altLang="en-US" sz="2400" smtClean="0"/>
              <a:t>Other help to break down the nutrients in dead matter and the atmosphere, allowing other organisms to use the nutrients</a:t>
            </a:r>
          </a:p>
        </p:txBody>
      </p:sp>
      <p:pic>
        <p:nvPicPr>
          <p:cNvPr id="44036" name="Picture 5" descr="baceco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263" y="1676400"/>
            <a:ext cx="267652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t>Decomposers</a:t>
            </a:r>
          </a:p>
        </p:txBody>
      </p:sp>
      <p:sp>
        <p:nvSpPr>
          <p:cNvPr id="45059" name="Rectangle 3"/>
          <p:cNvSpPr>
            <a:spLocks noGrp="1" noChangeArrowheads="1"/>
          </p:cNvSpPr>
          <p:nvPr>
            <p:ph type="body" idx="1"/>
          </p:nvPr>
        </p:nvSpPr>
        <p:spPr>
          <a:xfrm>
            <a:off x="457200" y="1600200"/>
            <a:ext cx="5715000" cy="4800600"/>
          </a:xfrm>
        </p:spPr>
        <p:txBody>
          <a:bodyPr/>
          <a:lstStyle/>
          <a:p>
            <a:r>
              <a:rPr lang="en-US" altLang="en-US" sz="2400" smtClean="0"/>
              <a:t>Help the ecosystem recycle nutrients</a:t>
            </a:r>
          </a:p>
          <a:p>
            <a:endParaRPr lang="en-US" altLang="en-US" sz="2400" smtClean="0"/>
          </a:p>
          <a:p>
            <a:r>
              <a:rPr lang="en-US" altLang="en-US" sz="2400" smtClean="0"/>
              <a:t>When a tree dies and falls to the forest floor, armies of bacteria attack and digest the dead tissue</a:t>
            </a:r>
          </a:p>
          <a:p>
            <a:endParaRPr lang="en-US" altLang="en-US" sz="2400" smtClean="0"/>
          </a:p>
          <a:p>
            <a:r>
              <a:rPr lang="en-US" altLang="en-US" sz="2400" smtClean="0"/>
              <a:t>The bacteria break the dead matter into simpler substances, which are released into the soil and taken up by the plants (picture: food in human digestive tract)</a:t>
            </a:r>
          </a:p>
        </p:txBody>
      </p:sp>
      <p:pic>
        <p:nvPicPr>
          <p:cNvPr id="45060" name="Picture 5" descr="lsbv_0001_0001_0_img0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4883" y="1447800"/>
            <a:ext cx="23193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media.npr.org/assets/img/2011/06/09/e_coli_custom-7b7a0f083cf5f62bebabbd1baf755eb3d0037741-s6-c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7718" y="4648200"/>
            <a:ext cx="2542646" cy="17977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Capsid</a:t>
            </a:r>
          </a:p>
        </p:txBody>
      </p:sp>
      <p:sp>
        <p:nvSpPr>
          <p:cNvPr id="5123" name="Rectangle 3"/>
          <p:cNvSpPr>
            <a:spLocks noGrp="1" noChangeArrowheads="1"/>
          </p:cNvSpPr>
          <p:nvPr>
            <p:ph type="body" idx="1"/>
          </p:nvPr>
        </p:nvSpPr>
        <p:spPr>
          <a:xfrm>
            <a:off x="457200" y="1600200"/>
            <a:ext cx="5410200" cy="4525963"/>
          </a:xfrm>
        </p:spPr>
        <p:txBody>
          <a:bodyPr/>
          <a:lstStyle/>
          <a:p>
            <a:r>
              <a:rPr lang="en-US" altLang="en-US" sz="2000" smtClean="0"/>
              <a:t>Capsid proteins bind to the surface of a cell </a:t>
            </a:r>
          </a:p>
          <a:p>
            <a:endParaRPr lang="en-US" altLang="en-US" sz="2000" smtClean="0"/>
          </a:p>
          <a:p>
            <a:r>
              <a:rPr lang="en-US" altLang="en-US" sz="2000" smtClean="0"/>
              <a:t>Proteins “trick” the cell into allowing it inside</a:t>
            </a:r>
          </a:p>
          <a:p>
            <a:endParaRPr lang="en-US" altLang="en-US" sz="2000" smtClean="0"/>
          </a:p>
          <a:p>
            <a:r>
              <a:rPr lang="en-US" altLang="en-US" sz="2000" smtClean="0"/>
              <a:t>Viral genes take over the cell</a:t>
            </a:r>
          </a:p>
          <a:p>
            <a:endParaRPr lang="en-US" altLang="en-US" sz="2000" smtClean="0"/>
          </a:p>
          <a:p>
            <a:r>
              <a:rPr lang="en-US" altLang="en-US" sz="2000" smtClean="0"/>
              <a:t>Cell transcribes the viral genes, putting the genetic program of the virus into effect</a:t>
            </a:r>
          </a:p>
          <a:p>
            <a:endParaRPr lang="en-US" altLang="en-US" sz="2000" smtClean="0"/>
          </a:p>
          <a:p>
            <a:r>
              <a:rPr lang="en-US" altLang="en-US" sz="2000" smtClean="0"/>
              <a:t>Often times the virus destroys the cell</a:t>
            </a:r>
          </a:p>
          <a:p>
            <a:endParaRPr lang="en-US" altLang="en-US" sz="2000" smtClean="0"/>
          </a:p>
        </p:txBody>
      </p:sp>
      <p:pic>
        <p:nvPicPr>
          <p:cNvPr id="5124" name="Picture 6" descr="http://classconnection.s3.amazonaws.com/230/flashcards/1547230/png/bacteriophage133658211925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8895" y="685800"/>
            <a:ext cx="1920875" cy="306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http://image.cdn.ispot.tv/ad/7V57/orkin-pizza-delivery-large-3.jpg"/>
          <p:cNvPicPr>
            <a:picLocks noChangeAspect="1" noChangeArrowheads="1"/>
          </p:cNvPicPr>
          <p:nvPr/>
        </p:nvPicPr>
        <p:blipFill rotWithShape="1">
          <a:blip r:embed="rId4">
            <a:extLst>
              <a:ext uri="{28A0092B-C50C-407E-A947-70E740481C1C}">
                <a14:useLocalDpi xmlns:a14="http://schemas.microsoft.com/office/drawing/2010/main" val="0"/>
              </a:ext>
            </a:extLst>
          </a:blip>
          <a:srcRect l="23131" t="13675" r="17783" b="13845"/>
          <a:stretch/>
        </p:blipFill>
        <p:spPr bwMode="auto">
          <a:xfrm>
            <a:off x="5867397" y="3962400"/>
            <a:ext cx="3063873" cy="21119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Nitrogen Fixers</a:t>
            </a:r>
          </a:p>
        </p:txBody>
      </p:sp>
      <p:sp>
        <p:nvSpPr>
          <p:cNvPr id="46083" name="Rectangle 3"/>
          <p:cNvSpPr>
            <a:spLocks noGrp="1" noChangeArrowheads="1"/>
          </p:cNvSpPr>
          <p:nvPr>
            <p:ph type="body" idx="1"/>
          </p:nvPr>
        </p:nvSpPr>
        <p:spPr>
          <a:xfrm>
            <a:off x="457200" y="1600200"/>
            <a:ext cx="5410200" cy="4953000"/>
          </a:xfrm>
        </p:spPr>
        <p:txBody>
          <a:bodyPr/>
          <a:lstStyle/>
          <a:p>
            <a:r>
              <a:rPr lang="en-US" altLang="en-US" sz="2000" smtClean="0"/>
              <a:t>Plants and animals depend on bacteria for nitrogen (amino acids </a:t>
            </a:r>
            <a:r>
              <a:rPr lang="en-US" altLang="en-US" sz="2000" smtClean="0">
                <a:sym typeface="Wingdings" pitchFamily="2" charset="2"/>
              </a:rPr>
              <a:t> proteins</a:t>
            </a:r>
            <a:r>
              <a:rPr lang="en-US" altLang="en-US" sz="2000" smtClean="0"/>
              <a:t>)</a:t>
            </a:r>
          </a:p>
          <a:p>
            <a:endParaRPr lang="en-US" altLang="en-US" sz="2000" smtClean="0"/>
          </a:p>
          <a:p>
            <a:pPr eaLnBrk="1" hangingPunct="1"/>
            <a:r>
              <a:rPr lang="en-US" altLang="en-US" sz="2000" smtClean="0"/>
              <a:t>80% of the atmosphere is nitrogen gas</a:t>
            </a:r>
          </a:p>
          <a:p>
            <a:pPr eaLnBrk="1" hangingPunct="1"/>
            <a:endParaRPr lang="en-US" altLang="en-US" sz="2000" smtClean="0"/>
          </a:p>
          <a:p>
            <a:pPr eaLnBrk="1" hangingPunct="1"/>
            <a:r>
              <a:rPr lang="en-US" altLang="en-US" sz="2000" smtClean="0"/>
              <a:t>Plants need nitrogen in the form of ammonia</a:t>
            </a:r>
          </a:p>
          <a:p>
            <a:pPr eaLnBrk="1" hangingPunct="1"/>
            <a:endParaRPr lang="en-US" altLang="en-US" sz="2000" smtClean="0"/>
          </a:p>
          <a:p>
            <a:pPr eaLnBrk="1" hangingPunct="1"/>
            <a:r>
              <a:rPr lang="en-US" altLang="en-US" sz="2000" smtClean="0"/>
              <a:t>Certain bacteria are able to convert nitrogen</a:t>
            </a:r>
          </a:p>
          <a:p>
            <a:pPr eaLnBrk="1" hangingPunct="1"/>
            <a:endParaRPr lang="en-US" altLang="en-US" sz="2000" u="sng" smtClean="0"/>
          </a:p>
          <a:p>
            <a:pPr eaLnBrk="1" hangingPunct="1"/>
            <a:r>
              <a:rPr lang="en-US" altLang="en-US" sz="2000" u="sng" smtClean="0"/>
              <a:t>Nitrogen Fixation</a:t>
            </a:r>
            <a:r>
              <a:rPr lang="en-US" altLang="en-US" sz="2000" smtClean="0"/>
              <a:t>: process of converting nitrogen gas into ammonia</a:t>
            </a:r>
          </a:p>
          <a:p>
            <a:endParaRPr lang="en-US" altLang="en-US" sz="2000" smtClean="0"/>
          </a:p>
          <a:p>
            <a:endParaRPr lang="en-US" altLang="en-US" sz="2000" smtClean="0"/>
          </a:p>
        </p:txBody>
      </p:sp>
      <p:pic>
        <p:nvPicPr>
          <p:cNvPr id="46084" name="Picture 5" descr="pg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3886200"/>
            <a:ext cx="24193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682750"/>
            <a:ext cx="291465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Bacteria and Disease</a:t>
            </a:r>
          </a:p>
        </p:txBody>
      </p:sp>
      <p:sp>
        <p:nvSpPr>
          <p:cNvPr id="47107" name="Rectangle 3"/>
          <p:cNvSpPr>
            <a:spLocks noGrp="1" noChangeArrowheads="1"/>
          </p:cNvSpPr>
          <p:nvPr>
            <p:ph type="body" idx="1"/>
          </p:nvPr>
        </p:nvSpPr>
        <p:spPr/>
        <p:txBody>
          <a:bodyPr/>
          <a:lstStyle/>
          <a:p>
            <a:r>
              <a:rPr lang="en-US" altLang="en-US" smtClean="0"/>
              <a:t>Cause disease by destroying living cells or by releasing chemicals that upset homeostasis</a:t>
            </a:r>
          </a:p>
          <a:p>
            <a:endParaRPr lang="en-US" altLang="en-US" smtClean="0"/>
          </a:p>
          <a:p>
            <a:r>
              <a:rPr lang="en-US" altLang="en-US" smtClean="0"/>
              <a:t>Damaging host tissue</a:t>
            </a:r>
          </a:p>
          <a:p>
            <a:endParaRPr lang="en-US" altLang="en-US" smtClean="0"/>
          </a:p>
          <a:p>
            <a:r>
              <a:rPr lang="en-US" altLang="en-US" smtClean="0"/>
              <a:t>Releasing toxins</a:t>
            </a:r>
          </a:p>
        </p:txBody>
      </p:sp>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l="9010" t="15486" r="6175" b="8678"/>
          <a:stretch>
            <a:fillRect/>
          </a:stretch>
        </p:blipFill>
        <p:spPr bwMode="auto">
          <a:xfrm>
            <a:off x="5410200" y="3505200"/>
            <a:ext cx="31242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mtClean="0"/>
              <a:t>Antibiotics</a:t>
            </a:r>
          </a:p>
        </p:txBody>
      </p:sp>
      <p:sp>
        <p:nvSpPr>
          <p:cNvPr id="48131" name="Rectangle 3"/>
          <p:cNvSpPr>
            <a:spLocks noGrp="1" noChangeArrowheads="1"/>
          </p:cNvSpPr>
          <p:nvPr>
            <p:ph type="body" idx="1"/>
          </p:nvPr>
        </p:nvSpPr>
        <p:spPr/>
        <p:txBody>
          <a:bodyPr/>
          <a:lstStyle/>
          <a:p>
            <a:r>
              <a:rPr lang="en-US" altLang="en-US" smtClean="0"/>
              <a:t>Compounds that block the growth and production of bacteria</a:t>
            </a:r>
          </a:p>
          <a:p>
            <a:endParaRPr lang="en-US" altLang="en-US" smtClean="0"/>
          </a:p>
          <a:p>
            <a:r>
              <a:rPr lang="en-US" altLang="en-US" smtClean="0"/>
              <a:t>Can be used to cure many bacterial diseases</a:t>
            </a:r>
          </a:p>
        </p:txBody>
      </p:sp>
      <p:pic>
        <p:nvPicPr>
          <p:cNvPr id="48132" name="Picture 5" descr="antibio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973513"/>
            <a:ext cx="3552825"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p:txBody>
          <a:bodyPr/>
          <a:lstStyle/>
          <a:p>
            <a:r>
              <a:rPr lang="en-US" altLang="en-US" smtClean="0"/>
              <a:t>Human Uses of Bacteria: Foods</a:t>
            </a:r>
          </a:p>
        </p:txBody>
      </p:sp>
      <p:sp>
        <p:nvSpPr>
          <p:cNvPr id="49155" name="Rectangle 5"/>
          <p:cNvSpPr>
            <a:spLocks noGrp="1" noChangeArrowheads="1"/>
          </p:cNvSpPr>
          <p:nvPr>
            <p:ph type="body" sz="half" idx="1"/>
          </p:nvPr>
        </p:nvSpPr>
        <p:spPr/>
        <p:txBody>
          <a:bodyPr/>
          <a:lstStyle/>
          <a:p>
            <a:r>
              <a:rPr lang="en-US" altLang="en-US" smtClean="0"/>
              <a:t>Cheese</a:t>
            </a:r>
          </a:p>
          <a:p>
            <a:endParaRPr lang="en-US" altLang="en-US" smtClean="0"/>
          </a:p>
          <a:p>
            <a:r>
              <a:rPr lang="en-US" altLang="en-US" smtClean="0"/>
              <a:t>Yogurt</a:t>
            </a:r>
          </a:p>
          <a:p>
            <a:endParaRPr lang="en-US" altLang="en-US" smtClean="0"/>
          </a:p>
          <a:p>
            <a:r>
              <a:rPr lang="en-US" altLang="en-US" smtClean="0"/>
              <a:t>Buttermilk</a:t>
            </a:r>
          </a:p>
          <a:p>
            <a:endParaRPr lang="en-US" altLang="en-US" smtClean="0"/>
          </a:p>
          <a:p>
            <a:r>
              <a:rPr lang="en-US" altLang="en-US" smtClean="0"/>
              <a:t>Sour cream</a:t>
            </a:r>
          </a:p>
        </p:txBody>
      </p:sp>
      <p:sp>
        <p:nvSpPr>
          <p:cNvPr id="49156" name="Rectangle 6"/>
          <p:cNvSpPr>
            <a:spLocks noGrp="1" noChangeArrowheads="1"/>
          </p:cNvSpPr>
          <p:nvPr>
            <p:ph type="body" sz="half" idx="2"/>
          </p:nvPr>
        </p:nvSpPr>
        <p:spPr/>
        <p:txBody>
          <a:bodyPr/>
          <a:lstStyle/>
          <a:p>
            <a:r>
              <a:rPr lang="en-US" altLang="en-US" smtClean="0"/>
              <a:t>Pickles</a:t>
            </a:r>
          </a:p>
          <a:p>
            <a:endParaRPr lang="en-US" altLang="en-US" smtClean="0"/>
          </a:p>
          <a:p>
            <a:r>
              <a:rPr lang="en-US" altLang="en-US" smtClean="0"/>
              <a:t>Sauerkraut</a:t>
            </a:r>
          </a:p>
          <a:p>
            <a:endParaRPr lang="en-US" altLang="en-US" smtClean="0"/>
          </a:p>
          <a:p>
            <a:r>
              <a:rPr lang="en-US" altLang="en-US" smtClean="0"/>
              <a:t>Vinegar from wine</a:t>
            </a:r>
          </a:p>
        </p:txBody>
      </p:sp>
      <p:pic>
        <p:nvPicPr>
          <p:cNvPr id="49157" name="Picture 7" descr="9218q40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67200"/>
            <a:ext cx="352425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mtClean="0"/>
              <a:t>Human Uses of Bacteria: Industry</a:t>
            </a:r>
          </a:p>
        </p:txBody>
      </p:sp>
      <p:sp>
        <p:nvSpPr>
          <p:cNvPr id="50179" name="Rectangle 3"/>
          <p:cNvSpPr>
            <a:spLocks noGrp="1" noChangeArrowheads="1"/>
          </p:cNvSpPr>
          <p:nvPr>
            <p:ph type="body" idx="1"/>
          </p:nvPr>
        </p:nvSpPr>
        <p:spPr>
          <a:xfrm>
            <a:off x="457200" y="1600200"/>
            <a:ext cx="5562600" cy="4525963"/>
          </a:xfrm>
        </p:spPr>
        <p:txBody>
          <a:bodyPr/>
          <a:lstStyle/>
          <a:p>
            <a:r>
              <a:rPr lang="en-US" altLang="en-US" sz="2400" smtClean="0"/>
              <a:t>Digest petroleum (helpful in cleaning up oil spills)</a:t>
            </a:r>
          </a:p>
          <a:p>
            <a:endParaRPr lang="en-US" altLang="en-US" sz="2400" smtClean="0"/>
          </a:p>
          <a:p>
            <a:r>
              <a:rPr lang="en-US" altLang="en-US" sz="2400" smtClean="0"/>
              <a:t>Remove waste products and poisons from water</a:t>
            </a:r>
          </a:p>
          <a:p>
            <a:endParaRPr lang="en-US" altLang="en-US" sz="2400" smtClean="0"/>
          </a:p>
          <a:p>
            <a:r>
              <a:rPr lang="en-US" altLang="en-US" sz="2400" smtClean="0"/>
              <a:t>Mine minerals from the ground</a:t>
            </a:r>
          </a:p>
          <a:p>
            <a:endParaRPr lang="en-US" altLang="en-US" sz="2400" smtClean="0"/>
          </a:p>
          <a:p>
            <a:r>
              <a:rPr lang="en-US" altLang="en-US" sz="2400" smtClean="0"/>
              <a:t>Synthesize drugs and chemicals through genetic engineering</a:t>
            </a:r>
          </a:p>
          <a:p>
            <a:endParaRPr lang="en-US" altLang="en-US" sz="2400" smtClean="0"/>
          </a:p>
        </p:txBody>
      </p:sp>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825" y="1263650"/>
            <a:ext cx="289560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mtClean="0"/>
              <a:t>Controlling Bacteria</a:t>
            </a:r>
          </a:p>
        </p:txBody>
      </p:sp>
      <p:sp>
        <p:nvSpPr>
          <p:cNvPr id="51203" name="Content Placeholder 3"/>
          <p:cNvSpPr>
            <a:spLocks noGrp="1"/>
          </p:cNvSpPr>
          <p:nvPr>
            <p:ph sz="half" idx="2"/>
          </p:nvPr>
        </p:nvSpPr>
        <p:spPr>
          <a:xfrm>
            <a:off x="381000" y="1600200"/>
            <a:ext cx="8305800" cy="4525963"/>
          </a:xfrm>
        </p:spPr>
        <p:txBody>
          <a:bodyPr/>
          <a:lstStyle/>
          <a:p>
            <a:r>
              <a:rPr lang="en-US" altLang="en-US" sz="1800" smtClean="0"/>
              <a:t>Physical removal</a:t>
            </a:r>
          </a:p>
          <a:p>
            <a:pPr lvl="1"/>
            <a:r>
              <a:rPr lang="en-US" altLang="en-US" sz="1400" smtClean="0"/>
              <a:t>Soap and running water that dislodge bacteria and viruses</a:t>
            </a:r>
          </a:p>
          <a:p>
            <a:endParaRPr lang="en-US" altLang="en-US" sz="1800" smtClean="0"/>
          </a:p>
          <a:p>
            <a:r>
              <a:rPr lang="en-US" altLang="en-US" sz="1800" smtClean="0"/>
              <a:t>Disinfectants</a:t>
            </a:r>
          </a:p>
          <a:p>
            <a:pPr lvl="1"/>
            <a:r>
              <a:rPr lang="en-US" altLang="en-US" sz="1400" smtClean="0"/>
              <a:t>Chemical solutions that kill bacteria</a:t>
            </a:r>
          </a:p>
          <a:p>
            <a:endParaRPr lang="en-US" altLang="en-US" sz="1800" smtClean="0"/>
          </a:p>
          <a:p>
            <a:r>
              <a:rPr lang="en-US" altLang="en-US" sz="1800" smtClean="0"/>
              <a:t>Food storage</a:t>
            </a:r>
          </a:p>
          <a:p>
            <a:pPr lvl="1"/>
            <a:r>
              <a:rPr lang="en-US" altLang="en-US" sz="1400" smtClean="0"/>
              <a:t>Low temperatures slow bacteria growth</a:t>
            </a:r>
          </a:p>
          <a:p>
            <a:pPr lvl="1"/>
            <a:endParaRPr lang="en-US" altLang="en-US" sz="1800" smtClean="0"/>
          </a:p>
          <a:p>
            <a:r>
              <a:rPr lang="en-US" altLang="en-US" sz="1800" smtClean="0"/>
              <a:t>Food processing </a:t>
            </a:r>
          </a:p>
          <a:p>
            <a:pPr lvl="1"/>
            <a:r>
              <a:rPr lang="en-US" altLang="en-US" sz="1400" smtClean="0"/>
              <a:t>Boiling, frying, or steaming can kill bacteria</a:t>
            </a:r>
          </a:p>
          <a:p>
            <a:endParaRPr lang="en-US" altLang="en-US" sz="1800" smtClean="0"/>
          </a:p>
          <a:p>
            <a:r>
              <a:rPr lang="en-US" altLang="en-US" sz="1800" smtClean="0"/>
              <a:t>Sterilization by Heat </a:t>
            </a:r>
          </a:p>
          <a:p>
            <a:pPr lvl="1"/>
            <a:r>
              <a:rPr lang="en-US" altLang="en-US" sz="1400" smtClean="0"/>
              <a:t>Use of heat on objects such as medical instruments can prevent the growth of potentially dangerous bacteria</a:t>
            </a:r>
          </a:p>
        </p:txBody>
      </p:sp>
      <p:pic>
        <p:nvPicPr>
          <p:cNvPr id="51204" name="Picture 5" descr="steril_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09800"/>
            <a:ext cx="23034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t>Viral Infection: </a:t>
            </a:r>
            <a:r>
              <a:rPr lang="en-US" altLang="en-US" u="sng" smtClean="0"/>
              <a:t>Lytic or Lysogenic</a:t>
            </a:r>
          </a:p>
        </p:txBody>
      </p:sp>
      <p:sp>
        <p:nvSpPr>
          <p:cNvPr id="6147" name="Rectangle 3"/>
          <p:cNvSpPr>
            <a:spLocks noGrp="1" noChangeArrowheads="1"/>
          </p:cNvSpPr>
          <p:nvPr>
            <p:ph type="body" idx="1"/>
          </p:nvPr>
        </p:nvSpPr>
        <p:spPr/>
        <p:txBody>
          <a:bodyPr/>
          <a:lstStyle/>
          <a:p>
            <a:r>
              <a:rPr lang="en-US" altLang="en-US" sz="2000" dirty="0" smtClean="0"/>
              <a:t>Viruses must bind precisely to proteins on the cell surface and then use the host’s genetic system</a:t>
            </a:r>
          </a:p>
          <a:p>
            <a:endParaRPr lang="en-US" altLang="en-US" sz="2000" dirty="0" smtClean="0"/>
          </a:p>
          <a:p>
            <a:r>
              <a:rPr lang="en-US" altLang="en-US" sz="2000" dirty="0" smtClean="0"/>
              <a:t>Most viruses are highly specific to the cells they infect</a:t>
            </a:r>
          </a:p>
          <a:p>
            <a:endParaRPr lang="en-US" altLang="en-US" sz="2000" dirty="0" smtClean="0"/>
          </a:p>
          <a:p>
            <a:r>
              <a:rPr lang="en-US" altLang="en-US" sz="2000" u="sng" dirty="0" smtClean="0"/>
              <a:t>Bacteriophage</a:t>
            </a:r>
            <a:r>
              <a:rPr lang="en-US" altLang="en-US" sz="2000" dirty="0" smtClean="0"/>
              <a:t>: a virus that infects bacteria</a:t>
            </a:r>
          </a:p>
          <a:p>
            <a:endParaRPr lang="en-US" altLang="en-US" sz="2000" dirty="0" smtClean="0"/>
          </a:p>
          <a:p>
            <a:endParaRPr lang="en-US" altLang="en-US" sz="2000" dirty="0" smtClean="0"/>
          </a:p>
        </p:txBody>
      </p:sp>
      <p:pic>
        <p:nvPicPr>
          <p:cNvPr id="6148" name="Picture 5" descr="bacteriophage%20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090988"/>
            <a:ext cx="23114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descr="D:\content\media\BIO_LESSON_OVERVIEWS\BIO10NAE_06_20_02_005\img\BIO10NAE_06_20_02_005_LRIM_19.png"/>
          <p:cNvPicPr>
            <a:picLocks noChangeAspect="1" noChangeArrowheads="1"/>
          </p:cNvPicPr>
          <p:nvPr/>
        </p:nvPicPr>
        <p:blipFill>
          <a:blip r:embed="rId4">
            <a:extLst>
              <a:ext uri="{28A0092B-C50C-407E-A947-70E740481C1C}">
                <a14:useLocalDpi xmlns:a14="http://schemas.microsoft.com/office/drawing/2010/main" val="0"/>
              </a:ext>
            </a:extLst>
          </a:blip>
          <a:srcRect l="13107" r="9515"/>
          <a:stretch>
            <a:fillRect/>
          </a:stretch>
        </p:blipFill>
        <p:spPr bwMode="auto">
          <a:xfrm>
            <a:off x="412750" y="4114800"/>
            <a:ext cx="57165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t>Lytic Infection</a:t>
            </a:r>
            <a:br>
              <a:rPr lang="en-US" altLang="en-US" smtClean="0"/>
            </a:br>
            <a:r>
              <a:rPr lang="en-US" altLang="en-US" sz="2000" i="1" smtClean="0"/>
              <a:t>(HOSTAGE SITUATION)</a:t>
            </a:r>
          </a:p>
        </p:txBody>
      </p:sp>
      <p:sp>
        <p:nvSpPr>
          <p:cNvPr id="7171" name="Rectangle 3"/>
          <p:cNvSpPr>
            <a:spLocks noGrp="1" noChangeArrowheads="1"/>
          </p:cNvSpPr>
          <p:nvPr>
            <p:ph type="body" idx="1"/>
          </p:nvPr>
        </p:nvSpPr>
        <p:spPr>
          <a:xfrm>
            <a:off x="457200" y="1600200"/>
            <a:ext cx="6019800" cy="4876800"/>
          </a:xfrm>
        </p:spPr>
        <p:txBody>
          <a:bodyPr/>
          <a:lstStyle/>
          <a:p>
            <a:r>
              <a:rPr lang="en-US" altLang="en-US" sz="2000" smtClean="0"/>
              <a:t>A virus enters a cell, makes a copy of itself, and causes the cell to burst</a:t>
            </a:r>
          </a:p>
          <a:p>
            <a:endParaRPr lang="en-US" altLang="en-US" sz="2000" smtClean="0"/>
          </a:p>
          <a:p>
            <a:r>
              <a:rPr lang="en-US" altLang="en-US" sz="2000" smtClean="0"/>
              <a:t>Virus injects its DNA into the host</a:t>
            </a:r>
          </a:p>
          <a:p>
            <a:endParaRPr lang="en-US" altLang="en-US" sz="2000" smtClean="0"/>
          </a:p>
          <a:p>
            <a:r>
              <a:rPr lang="en-US" altLang="en-US" sz="2000" smtClean="0"/>
              <a:t>Usually the host cannot tell that the DNA is foreign and ends up copying the viral DNA!</a:t>
            </a:r>
          </a:p>
          <a:p>
            <a:endParaRPr lang="en-US" altLang="en-US" sz="2000" smtClean="0"/>
          </a:p>
          <a:p>
            <a:r>
              <a:rPr lang="en-US" altLang="en-US" sz="2000" smtClean="0"/>
              <a:t>The infected cell lyses, or bursts, and releases hundreds of virus particles that may go on to infect other cells</a:t>
            </a:r>
          </a:p>
        </p:txBody>
      </p:sp>
      <p:pic>
        <p:nvPicPr>
          <p:cNvPr id="7172" name="Picture 6" descr="http://static.ddmcdn.com/gif/virus-human-lyti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4975" y="990600"/>
            <a:ext cx="2190750" cy="5334000"/>
          </a:xfrm>
          <a:prstGeom prst="rect">
            <a:avLst/>
          </a:prstGeom>
          <a:solidFill>
            <a:schemeClr val="accent1"/>
          </a:solidFill>
          <a:ln w="9525">
            <a:solidFill>
              <a:srgbClr val="000000">
                <a:alpha val="85097"/>
              </a:srgbClr>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ard 8"/>
          <p:cNvSpPr/>
          <p:nvPr/>
        </p:nvSpPr>
        <p:spPr>
          <a:xfrm>
            <a:off x="304800" y="457200"/>
            <a:ext cx="8458200" cy="5867400"/>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5" name="Title 1"/>
          <p:cNvSpPr>
            <a:spLocks noGrp="1"/>
          </p:cNvSpPr>
          <p:nvPr>
            <p:ph type="title"/>
          </p:nvPr>
        </p:nvSpPr>
        <p:spPr/>
        <p:txBody>
          <a:bodyPr/>
          <a:lstStyle/>
          <a:p>
            <a:r>
              <a:rPr lang="en-US" altLang="en-US" smtClean="0"/>
              <a:t>Human Lytic Viruses</a:t>
            </a:r>
          </a:p>
        </p:txBody>
      </p:sp>
      <p:sp>
        <p:nvSpPr>
          <p:cNvPr id="8196" name="Content Placeholder 2"/>
          <p:cNvSpPr>
            <a:spLocks noGrp="1"/>
          </p:cNvSpPr>
          <p:nvPr>
            <p:ph idx="1"/>
          </p:nvPr>
        </p:nvSpPr>
        <p:spPr/>
        <p:txBody>
          <a:bodyPr/>
          <a:lstStyle/>
          <a:p>
            <a:r>
              <a:rPr lang="en-US" altLang="en-US" sz="800" smtClean="0"/>
              <a:t>Smallpox (Variola) - Repiratory and then systemic. (Last known "natural" case in Somalia 1977. There was a laboratory acquired case later). </a:t>
            </a:r>
          </a:p>
          <a:p>
            <a:endParaRPr lang="en-US" altLang="en-US" sz="800" smtClean="0"/>
          </a:p>
          <a:p>
            <a:r>
              <a:rPr lang="en-US" altLang="en-US" sz="800" smtClean="0"/>
              <a:t>Respiratory Syncytial Virus (RSV) - Severe lung infections in infants. Infects respiratory tract but spread by contact. Handwashing is important.</a:t>
            </a:r>
          </a:p>
          <a:p>
            <a:endParaRPr lang="en-US" altLang="en-US" sz="800" smtClean="0"/>
          </a:p>
          <a:p>
            <a:r>
              <a:rPr lang="en-US" altLang="en-US" sz="800" smtClean="0"/>
              <a:t>Adenovirus - Mild to severe infections of the respiratory tract, Eye infections and gastrointestinal infections.</a:t>
            </a:r>
          </a:p>
          <a:p>
            <a:endParaRPr lang="en-US" altLang="en-US" sz="800" smtClean="0"/>
          </a:p>
          <a:p>
            <a:r>
              <a:rPr lang="en-US" altLang="en-US" sz="800" smtClean="0"/>
              <a:t>Rhinovirus - "Common cold virus" infects the upper respiratory tract.</a:t>
            </a:r>
          </a:p>
          <a:p>
            <a:endParaRPr lang="en-US" altLang="en-US" sz="800" smtClean="0"/>
          </a:p>
          <a:p>
            <a:r>
              <a:rPr lang="en-US" altLang="en-US" sz="800" smtClean="0"/>
              <a:t>Norwalk Virus - Gastroenteritis in older children and adults. Fecal-oral transmission.</a:t>
            </a:r>
          </a:p>
          <a:p>
            <a:endParaRPr lang="en-US" altLang="en-US" sz="800" smtClean="0"/>
          </a:p>
          <a:p>
            <a:r>
              <a:rPr lang="en-US" altLang="en-US" sz="800" smtClean="0"/>
              <a:t>Rotavirus - Gastroenteritis in infants and young children. Fecal-oral transmission.</a:t>
            </a:r>
          </a:p>
          <a:p>
            <a:endParaRPr lang="en-US" altLang="en-US" sz="800" smtClean="0"/>
          </a:p>
          <a:p>
            <a:r>
              <a:rPr lang="en-US" altLang="en-US" sz="800" smtClean="0"/>
              <a:t>Measles (rubeola) - Repiratory infection first and then systemic</a:t>
            </a:r>
          </a:p>
          <a:p>
            <a:endParaRPr lang="en-US" altLang="en-US" sz="800" smtClean="0"/>
          </a:p>
          <a:p>
            <a:r>
              <a:rPr lang="en-US" altLang="en-US" sz="800" smtClean="0"/>
              <a:t>Rubella (german measles) - Respiratory first and then systemic. Congenital infections are a serious concern.</a:t>
            </a:r>
          </a:p>
          <a:p>
            <a:endParaRPr lang="en-US" altLang="en-US" sz="800" smtClean="0"/>
          </a:p>
          <a:p>
            <a:r>
              <a:rPr lang="en-US" altLang="en-US" sz="800" smtClean="0"/>
              <a:t>Influenza Virus - Severe respiratory infections. Three serotypes: A, B and C. Serotype A also infects birds and other mammals where it trades genetic information with bird and mammal strains of influenza virus. Giving aspirin to children with influenza and chickenpox may lead to Reye's syndrome.</a:t>
            </a:r>
          </a:p>
          <a:p>
            <a:endParaRPr lang="en-US" altLang="en-US" sz="800" smtClean="0"/>
          </a:p>
          <a:p>
            <a:r>
              <a:rPr lang="en-US" altLang="en-US" sz="800" smtClean="0"/>
              <a:t>Polio Virus - Infects the GI tract first then through the blood to the central nervous system. Spread by oral-fecal route.</a:t>
            </a:r>
          </a:p>
          <a:p>
            <a:endParaRPr lang="en-US" altLang="en-US" sz="800" smtClean="0"/>
          </a:p>
          <a:p>
            <a:r>
              <a:rPr lang="en-US" altLang="en-US" sz="800" smtClean="0"/>
              <a:t>Rabies Virus - Spread by the saliva in the bite of an infected animal. Infects muscle cells at bite site then moves to the central nervous system and the salivary glands.</a:t>
            </a:r>
          </a:p>
          <a:p>
            <a:endParaRPr lang="en-US" altLang="en-US" sz="800" smtClean="0"/>
          </a:p>
          <a:p>
            <a:r>
              <a:rPr lang="en-US" altLang="en-US" sz="800" smtClean="0"/>
              <a:t>Hemorrhagic fevers- A number of viruses cause damage to the small blood vessels causing hemorrhage throughout the body: Ebola - spread by blood and body fluids, reservoir unknown;Lassa Fever - spread by rodent urine and feces and also by blood and body fluids of infected individuals; Dengue Fever (breakbone fever)- spread by mosquitoes that have bitten infected people; Yellow Fever - spread by mosquitoes that have bitten infected people or infected monkeys.</a:t>
            </a:r>
          </a:p>
          <a:p>
            <a:endParaRPr lang="en-US" altLang="en-US" sz="800" smtClean="0"/>
          </a:p>
          <a:p>
            <a:r>
              <a:rPr lang="en-US" altLang="en-US" sz="800" smtClean="0"/>
              <a:t>Hepatitis A and E - Transmitted through fecal-oral route. Infects the intestine and then through the blood to the liver.</a:t>
            </a:r>
          </a:p>
          <a:p>
            <a:endParaRPr lang="en-US" altLang="en-US" sz="800" smtClean="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t>Lysogenic Infection</a:t>
            </a:r>
            <a:br>
              <a:rPr lang="en-US" altLang="en-US" dirty="0" smtClean="0"/>
            </a:br>
            <a:r>
              <a:rPr lang="en-US" altLang="en-US" sz="2400" dirty="0" smtClean="0"/>
              <a:t>(BRAINWASHED CELL)</a:t>
            </a:r>
          </a:p>
        </p:txBody>
      </p:sp>
      <p:sp>
        <p:nvSpPr>
          <p:cNvPr id="9219" name="Rectangle 3"/>
          <p:cNvSpPr>
            <a:spLocks noGrp="1" noChangeArrowheads="1"/>
          </p:cNvSpPr>
          <p:nvPr>
            <p:ph type="body" idx="1"/>
          </p:nvPr>
        </p:nvSpPr>
        <p:spPr>
          <a:xfrm>
            <a:off x="457200" y="1600200"/>
            <a:ext cx="5410200" cy="4525963"/>
          </a:xfrm>
        </p:spPr>
        <p:txBody>
          <a:bodyPr/>
          <a:lstStyle/>
          <a:p>
            <a:r>
              <a:rPr lang="en-US" altLang="en-US" sz="2000" smtClean="0"/>
              <a:t>A virus embeds its DNA into the DNA of the host cell and is replicated along with the host cell’s DNA</a:t>
            </a:r>
          </a:p>
          <a:p>
            <a:endParaRPr lang="en-US" altLang="en-US" sz="2000" smtClean="0"/>
          </a:p>
          <a:p>
            <a:r>
              <a:rPr lang="en-US" altLang="en-US" sz="2000" u="sng" smtClean="0"/>
              <a:t>Prophage</a:t>
            </a:r>
            <a:r>
              <a:rPr lang="en-US" altLang="en-US" sz="2000" smtClean="0"/>
              <a:t>: the DNA that is embedded in the host’s DNA</a:t>
            </a:r>
          </a:p>
          <a:p>
            <a:endParaRPr lang="en-US" altLang="en-US" sz="2000" smtClean="0"/>
          </a:p>
          <a:p>
            <a:r>
              <a:rPr lang="en-US" altLang="en-US" sz="2000" smtClean="0"/>
              <a:t>Infection that causes the host cell to make copies of the virus indefinitely</a:t>
            </a:r>
          </a:p>
          <a:p>
            <a:endParaRPr lang="en-US" altLang="en-US" sz="2000" smtClean="0"/>
          </a:p>
          <a:p>
            <a:r>
              <a:rPr lang="en-US" altLang="en-US" sz="2000" smtClean="0"/>
              <a:t>Do not lyse the host cell right away</a:t>
            </a:r>
          </a:p>
          <a:p>
            <a:endParaRPr lang="en-US" altLang="en-US" sz="2000" smtClean="0"/>
          </a:p>
          <a:p>
            <a:r>
              <a:rPr lang="en-US" altLang="en-US" sz="2000" smtClean="0"/>
              <a:t>Eventually the viral DNA will remove itself from the host DNA and direct the synthesis of new virus particles</a:t>
            </a:r>
          </a:p>
        </p:txBody>
      </p:sp>
      <p:pic>
        <p:nvPicPr>
          <p:cNvPr id="8196" name="Picture 5" descr="virus-human-lysogenic"/>
          <p:cNvPicPr>
            <a:picLocks noChangeAspect="1" noChangeArrowheads="1"/>
          </p:cNvPicPr>
          <p:nvPr/>
        </p:nvPicPr>
        <p:blipFill>
          <a:blip r:embed="rId3"/>
          <a:srcRect/>
          <a:stretch>
            <a:fillRect/>
          </a:stretch>
        </p:blipFill>
        <p:spPr bwMode="auto">
          <a:xfrm>
            <a:off x="6019800" y="1828800"/>
            <a:ext cx="2860675"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2" name="TextBox 1"/>
          <p:cNvSpPr txBox="1"/>
          <p:nvPr/>
        </p:nvSpPr>
        <p:spPr>
          <a:xfrm>
            <a:off x="6172199" y="5715000"/>
            <a:ext cx="2555875" cy="923330"/>
          </a:xfrm>
          <a:prstGeom prst="rect">
            <a:avLst/>
          </a:prstGeom>
          <a:noFill/>
          <a:ln>
            <a:solidFill>
              <a:schemeClr val="tx1">
                <a:alpha val="50000"/>
              </a:schemeClr>
            </a:solidFill>
          </a:ln>
        </p:spPr>
        <p:txBody>
          <a:bodyPr wrap="square" rtlCol="0">
            <a:spAutoFit/>
          </a:bodyPr>
          <a:lstStyle/>
          <a:p>
            <a:r>
              <a:rPr lang="en-US" dirty="0" smtClean="0">
                <a:latin typeface="Comic Sans MS" panose="030F0702030302020204" pitchFamily="66" charset="0"/>
              </a:rPr>
              <a:t>Laundry example… these must be my socks…I’ll wash them</a:t>
            </a:r>
            <a:endParaRPr lang="en-US" dirty="0">
              <a:latin typeface="Comic Sans MS" panose="030F0702030302020204" pitchFamily="66" charset="0"/>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ard 3"/>
          <p:cNvSpPr/>
          <p:nvPr/>
        </p:nvSpPr>
        <p:spPr>
          <a:xfrm>
            <a:off x="76200" y="152400"/>
            <a:ext cx="8915400" cy="6400800"/>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3" name="Title 1"/>
          <p:cNvSpPr>
            <a:spLocks noGrp="1"/>
          </p:cNvSpPr>
          <p:nvPr>
            <p:ph type="title"/>
          </p:nvPr>
        </p:nvSpPr>
        <p:spPr/>
        <p:txBody>
          <a:bodyPr/>
          <a:lstStyle/>
          <a:p>
            <a:r>
              <a:rPr lang="en-US" altLang="en-US" smtClean="0"/>
              <a:t>Human Lysogenic Viruses</a:t>
            </a:r>
          </a:p>
        </p:txBody>
      </p:sp>
      <p:sp>
        <p:nvSpPr>
          <p:cNvPr id="10244" name="Content Placeholder 2"/>
          <p:cNvSpPr>
            <a:spLocks noGrp="1"/>
          </p:cNvSpPr>
          <p:nvPr>
            <p:ph idx="1"/>
          </p:nvPr>
        </p:nvSpPr>
        <p:spPr/>
        <p:txBody>
          <a:bodyPr/>
          <a:lstStyle/>
          <a:p>
            <a:r>
              <a:rPr lang="en-US" altLang="en-US" sz="1000" smtClean="0"/>
              <a:t>Herpes Viruses:</a:t>
            </a:r>
          </a:p>
          <a:p>
            <a:endParaRPr lang="en-US" altLang="en-US" sz="1000" smtClean="0"/>
          </a:p>
          <a:p>
            <a:r>
              <a:rPr lang="en-US" altLang="en-US" sz="1000" smtClean="0"/>
              <a:t>Herpes simplex - infects epithelium of mouth or genitals then travels up nerve axons to become latent in ganglia of the spinal column. Neonatal infections are very severe. Spread by secretions from active lesions.</a:t>
            </a:r>
          </a:p>
          <a:p>
            <a:endParaRPr lang="en-US" altLang="en-US" sz="1000" smtClean="0"/>
          </a:p>
          <a:p>
            <a:r>
              <a:rPr lang="en-US" altLang="en-US" sz="1000" smtClean="0"/>
              <a:t>Varicella-Zoster Virus - Causes both chickenpox and shingles (herpes zoster). Shingles is the manifestation of a latent infection. Spread by the respiratory route.</a:t>
            </a:r>
          </a:p>
          <a:p>
            <a:endParaRPr lang="en-US" altLang="en-US" sz="1000" smtClean="0"/>
          </a:p>
          <a:p>
            <a:r>
              <a:rPr lang="en-US" altLang="en-US" sz="1000" smtClean="0"/>
              <a:t>Epstein-Barr Virus (EB virus) - Causes mononucleosis which is spread by contact with infected saliva. Initially infects the oral or genital mucosa but then spreads to B-lymphocytes. This virus is associated with two malignancies: Burkitt's lymphoma and nasopharyngeal carcinoma.</a:t>
            </a:r>
          </a:p>
          <a:p>
            <a:endParaRPr lang="en-US" altLang="en-US" sz="1000" smtClean="0"/>
          </a:p>
          <a:p>
            <a:r>
              <a:rPr lang="en-US" altLang="en-US" sz="1000" smtClean="0"/>
              <a:t>Cytomegalovirus (CMV) - Infection from contact with infected saliva and other secretions. The virus infects mucous epithelium and white blood cells. Many children and adults harbor latent infections which are totally assymptomatic. Immunocompromised people may suffer devastating lung, central nervous system and other systemic infections.</a:t>
            </a:r>
          </a:p>
          <a:p>
            <a:endParaRPr lang="en-US" altLang="en-US" sz="1000" smtClean="0"/>
          </a:p>
          <a:p>
            <a:r>
              <a:rPr lang="en-US" altLang="en-US" sz="1000" smtClean="0"/>
              <a:t>Papilloma Virus - These viruses cause a variety of warts and they are spread by close contact. Three types (16, 18 and 31) have been associated with cervical and penile cancers. </a:t>
            </a:r>
          </a:p>
          <a:p>
            <a:endParaRPr lang="en-US" altLang="en-US" sz="1000" smtClean="0"/>
          </a:p>
          <a:p>
            <a:r>
              <a:rPr lang="en-US" altLang="en-US" sz="1000" smtClean="0"/>
              <a:t>Hepatitis B (HBV) - Spread through saliva and all other secretions and also vertically (from mother to child during birth or rarely in utero). Severe infection of the liver. Some people may develop chronic hepatitis and become life long carriers of the virus. This virus is strongly associated with liver cancer (hepatocellular carcinoma).</a:t>
            </a:r>
          </a:p>
          <a:p>
            <a:endParaRPr lang="en-US" altLang="en-US" sz="1000" smtClean="0"/>
          </a:p>
          <a:p>
            <a:r>
              <a:rPr lang="en-US" altLang="en-US" sz="1000" smtClean="0"/>
              <a:t>Retrovirus - Both Human Immunodeficiency Virus (HIV) and Human T-cell Lymphotropic Virus-1 (HTLV-1) belong to this group. These viruses infect T-cells and are spread by blood and body fluids. HTLV-1 is notable for two reasons: (1) it is transmitted to infants through mother's milk and (2) it causes adult onset T-cell leukemia. </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2128</TotalTime>
  <Words>2779</Words>
  <Application>Microsoft Office PowerPoint</Application>
  <PresentationFormat>On-screen Show (4:3)</PresentationFormat>
  <Paragraphs>420</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Default Design</vt:lpstr>
      <vt:lpstr>Viruses and Prokaryotes</vt:lpstr>
      <vt:lpstr>Viruses</vt:lpstr>
      <vt:lpstr>What is a Virus?</vt:lpstr>
      <vt:lpstr>Capsid</vt:lpstr>
      <vt:lpstr>Viral Infection: Lytic or Lysogenic</vt:lpstr>
      <vt:lpstr>Lytic Infection (HOSTAGE SITUATION)</vt:lpstr>
      <vt:lpstr>Human Lytic Viruses</vt:lpstr>
      <vt:lpstr>Lysogenic Infection (BRAINWASHED CELL)</vt:lpstr>
      <vt:lpstr>Human Lysogenic Viruses</vt:lpstr>
      <vt:lpstr>Viruses and Disease</vt:lpstr>
      <vt:lpstr>Viruses and Cancer</vt:lpstr>
      <vt:lpstr>Retroviruses</vt:lpstr>
      <vt:lpstr>Prions</vt:lpstr>
      <vt:lpstr>Mad Cow Disease</vt:lpstr>
      <vt:lpstr>Mad Cow Disease</vt:lpstr>
      <vt:lpstr>H1N1</vt:lpstr>
      <vt:lpstr>H1N1</vt:lpstr>
      <vt:lpstr>H1N1</vt:lpstr>
      <vt:lpstr>Are Viruses Alive?</vt:lpstr>
      <vt:lpstr>Prokaryotes</vt:lpstr>
      <vt:lpstr>Classifying Prokaryotes</vt:lpstr>
      <vt:lpstr>Domain Bacteria:  Kingdom Eubacteria</vt:lpstr>
      <vt:lpstr>Domain Bacteria: Examples</vt:lpstr>
      <vt:lpstr>Domain Archaea:  Kingdom Archaebacteria</vt:lpstr>
      <vt:lpstr>Domain Archaea: Examples</vt:lpstr>
      <vt:lpstr>Archaea to Eukarya</vt:lpstr>
      <vt:lpstr>Identifying Prokaryotes</vt:lpstr>
      <vt:lpstr>Prokaryote Shape</vt:lpstr>
      <vt:lpstr>Cell Wall Chemical Structure: Gram Staining in Eubacteria</vt:lpstr>
      <vt:lpstr>Gram Positive: Purple</vt:lpstr>
      <vt:lpstr>Gram Negative: Red</vt:lpstr>
      <vt:lpstr>Prokaryote Movement</vt:lpstr>
      <vt:lpstr>PowerPoint Presentation</vt:lpstr>
      <vt:lpstr>Growth and Reproduction</vt:lpstr>
      <vt:lpstr>Reproduction: Binary Fission</vt:lpstr>
      <vt:lpstr>Reproduction: Conjugation</vt:lpstr>
      <vt:lpstr>Reproduction: Endospore</vt:lpstr>
      <vt:lpstr>Bacteria in Nature</vt:lpstr>
      <vt:lpstr>Decomposers</vt:lpstr>
      <vt:lpstr>Nitrogen Fixers</vt:lpstr>
      <vt:lpstr>Bacteria and Disease</vt:lpstr>
      <vt:lpstr>Antibiotics</vt:lpstr>
      <vt:lpstr>Human Uses of Bacteria: Foods</vt:lpstr>
      <vt:lpstr>Human Uses of Bacteria: Industry</vt:lpstr>
      <vt:lpstr>Controlling Bacteria</vt:lpstr>
    </vt:vector>
  </TitlesOfParts>
  <Company>BCAHS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 and Viruses</dc:title>
  <dc:creator>AAieta</dc:creator>
  <cp:lastModifiedBy>Amy Aieta</cp:lastModifiedBy>
  <cp:revision>75</cp:revision>
  <cp:lastPrinted>2014-01-21T17:27:42Z</cp:lastPrinted>
  <dcterms:created xsi:type="dcterms:W3CDTF">2007-01-08T13:41:01Z</dcterms:created>
  <dcterms:modified xsi:type="dcterms:W3CDTF">2014-01-21T17:29:21Z</dcterms:modified>
</cp:coreProperties>
</file>